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9" r:id="rId4"/>
    <p:sldId id="260" r:id="rId5"/>
    <p:sldId id="261" r:id="rId6"/>
    <p:sldId id="263" r:id="rId7"/>
    <p:sldId id="265" r:id="rId8"/>
    <p:sldId id="266" r:id="rId9"/>
    <p:sldId id="268" r:id="rId10"/>
    <p:sldId id="273" r:id="rId11"/>
    <p:sldId id="274" r:id="rId12"/>
    <p:sldId id="275" r:id="rId13"/>
    <p:sldId id="276" r:id="rId14"/>
    <p:sldId id="277" r:id="rId15"/>
    <p:sldId id="278" r:id="rId16"/>
    <p:sldId id="279" r:id="rId17"/>
    <p:sldId id="280" r:id="rId18"/>
    <p:sldId id="282" r:id="rId19"/>
    <p:sldId id="292" r:id="rId20"/>
    <p:sldId id="291" r:id="rId21"/>
    <p:sldId id="293" r:id="rId22"/>
    <p:sldId id="283" r:id="rId23"/>
    <p:sldId id="284" r:id="rId24"/>
    <p:sldId id="285" r:id="rId25"/>
    <p:sldId id="286" r:id="rId26"/>
    <p:sldId id="287" r:id="rId27"/>
    <p:sldId id="288" r:id="rId28"/>
    <p:sldId id="28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A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10" autoAdjust="0"/>
  </p:normalViewPr>
  <p:slideViewPr>
    <p:cSldViewPr>
      <p:cViewPr varScale="1">
        <p:scale>
          <a:sx n="95" d="100"/>
          <a:sy n="95" d="100"/>
        </p:scale>
        <p:origin x="1458"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Rotation Age</a:t>
            </a:r>
          </a:p>
        </c:rich>
      </c:tx>
      <c:layout>
        <c:manualLayout>
          <c:xMode val="edge"/>
          <c:yMode val="edge"/>
          <c:x val="0.36662466796618559"/>
          <c:y val="3.919317606685676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Sheet4!$A$5</c:f>
              <c:strCache>
                <c:ptCount val="1"/>
                <c:pt idx="0">
                  <c:v>rotation age</c:v>
                </c:pt>
              </c:strCache>
            </c:strRef>
          </c:tx>
          <c:spPr>
            <a:ln w="28575" cap="rnd">
              <a:solidFill>
                <a:srgbClr val="FF0000"/>
              </a:solidFill>
              <a:round/>
            </a:ln>
            <a:effectLst/>
          </c:spPr>
          <c:marker>
            <c:symbol val="none"/>
          </c:marker>
          <c:cat>
            <c:strRef>
              <c:f>Sheet4!$C$4:$F$4</c:f>
              <c:strCache>
                <c:ptCount val="4"/>
                <c:pt idx="0">
                  <c:v>pc=0</c:v>
                </c:pt>
                <c:pt idx="1">
                  <c:v>pc=25</c:v>
                </c:pt>
                <c:pt idx="2">
                  <c:v>pc=50</c:v>
                </c:pt>
                <c:pt idx="3">
                  <c:v>pc=100</c:v>
                </c:pt>
              </c:strCache>
            </c:strRef>
          </c:cat>
          <c:val>
            <c:numRef>
              <c:f>Sheet4!$C$5:$F$5</c:f>
              <c:numCache>
                <c:formatCode>General</c:formatCode>
                <c:ptCount val="4"/>
                <c:pt idx="0">
                  <c:v>19.631</c:v>
                </c:pt>
                <c:pt idx="1">
                  <c:v>20.227</c:v>
                </c:pt>
                <c:pt idx="2">
                  <c:v>20.815000000000001</c:v>
                </c:pt>
                <c:pt idx="3">
                  <c:v>22.045999999999999</c:v>
                </c:pt>
              </c:numCache>
            </c:numRef>
          </c:val>
          <c:smooth val="0"/>
        </c:ser>
        <c:dLbls>
          <c:showLegendKey val="0"/>
          <c:showVal val="0"/>
          <c:showCatName val="0"/>
          <c:showSerName val="0"/>
          <c:showPercent val="0"/>
          <c:showBubbleSize val="0"/>
        </c:dLbls>
        <c:smooth val="0"/>
        <c:axId val="504186552"/>
        <c:axId val="504188512"/>
      </c:lineChart>
      <c:catAx>
        <c:axId val="50418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4188512"/>
        <c:crosses val="autoZero"/>
        <c:auto val="1"/>
        <c:lblAlgn val="ctr"/>
        <c:lblOffset val="100"/>
        <c:noMultiLvlLbl val="0"/>
      </c:catAx>
      <c:valAx>
        <c:axId val="50418851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41865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a:t>Exchange</a:t>
            </a:r>
            <a:r>
              <a:rPr lang="en-NZ" b="1" baseline="0"/>
              <a:t> rate Change</a:t>
            </a:r>
            <a:endParaRPr lang="en-NZ" b="1"/>
          </a:p>
        </c:rich>
      </c:tx>
      <c:layout>
        <c:manualLayout>
          <c:xMode val="edge"/>
          <c:yMode val="edge"/>
          <c:x val="0.31293744531933515"/>
          <c:y val="2.77777777777777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Sheet5!$A$74</c:f>
              <c:strCache>
                <c:ptCount val="1"/>
                <c:pt idx="0">
                  <c:v>pfx</c:v>
                </c:pt>
              </c:strCache>
            </c:strRef>
          </c:tx>
          <c:spPr>
            <a:ln w="28575" cap="rnd">
              <a:solidFill>
                <a:srgbClr val="C00000"/>
              </a:solidFill>
              <a:round/>
            </a:ln>
            <a:effectLst/>
          </c:spPr>
          <c:marker>
            <c:symbol val="none"/>
          </c:marker>
          <c:cat>
            <c:strRef>
              <c:f>Sheet5!$B$73:$E$73</c:f>
              <c:strCache>
                <c:ptCount val="4"/>
                <c:pt idx="0">
                  <c:v>pc=0</c:v>
                </c:pt>
                <c:pt idx="1">
                  <c:v>pc=25</c:v>
                </c:pt>
                <c:pt idx="2">
                  <c:v>pc=50</c:v>
                </c:pt>
                <c:pt idx="3">
                  <c:v>pc=100</c:v>
                </c:pt>
              </c:strCache>
            </c:strRef>
          </c:cat>
          <c:val>
            <c:numRef>
              <c:f>Sheet5!$B$74:$E$74</c:f>
              <c:numCache>
                <c:formatCode>General</c:formatCode>
                <c:ptCount val="4"/>
                <c:pt idx="0">
                  <c:v>1</c:v>
                </c:pt>
                <c:pt idx="1">
                  <c:v>1.02</c:v>
                </c:pt>
                <c:pt idx="2">
                  <c:v>1.048</c:v>
                </c:pt>
                <c:pt idx="3">
                  <c:v>1.073</c:v>
                </c:pt>
              </c:numCache>
            </c:numRef>
          </c:val>
          <c:smooth val="0"/>
        </c:ser>
        <c:dLbls>
          <c:showLegendKey val="0"/>
          <c:showVal val="0"/>
          <c:showCatName val="0"/>
          <c:showSerName val="0"/>
          <c:showPercent val="0"/>
          <c:showBubbleSize val="0"/>
        </c:dLbls>
        <c:smooth val="0"/>
        <c:axId val="505883984"/>
        <c:axId val="505884376"/>
      </c:lineChart>
      <c:catAx>
        <c:axId val="50588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5884376"/>
        <c:crosses val="autoZero"/>
        <c:auto val="1"/>
        <c:lblAlgn val="ctr"/>
        <c:lblOffset val="100"/>
        <c:noMultiLvlLbl val="0"/>
      </c:catAx>
      <c:valAx>
        <c:axId val="50588437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5883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a:t>GDP Change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Sheet5!$A$76</c:f>
              <c:strCache>
                <c:ptCount val="1"/>
                <c:pt idx="0">
                  <c:v>GDP0</c:v>
                </c:pt>
              </c:strCache>
            </c:strRef>
          </c:tx>
          <c:spPr>
            <a:ln w="28575" cap="rnd">
              <a:solidFill>
                <a:schemeClr val="accent1"/>
              </a:solidFill>
              <a:round/>
            </a:ln>
            <a:effectLst/>
          </c:spPr>
          <c:marker>
            <c:symbol val="none"/>
          </c:marker>
          <c:cat>
            <c:strRef>
              <c:f>Sheet5!$B$73:$E$73</c:f>
              <c:strCache>
                <c:ptCount val="4"/>
                <c:pt idx="0">
                  <c:v>pc=0</c:v>
                </c:pt>
                <c:pt idx="1">
                  <c:v>pc=25</c:v>
                </c:pt>
                <c:pt idx="2">
                  <c:v>pc=50</c:v>
                </c:pt>
                <c:pt idx="3">
                  <c:v>pc=100</c:v>
                </c:pt>
              </c:strCache>
            </c:strRef>
          </c:cat>
          <c:val>
            <c:numRef>
              <c:f>Sheet5!$B$76:$E$76</c:f>
              <c:numCache>
                <c:formatCode>General</c:formatCode>
                <c:ptCount val="4"/>
                <c:pt idx="0">
                  <c:v>155419.10399999999</c:v>
                </c:pt>
                <c:pt idx="1">
                  <c:v>155419.10399999999</c:v>
                </c:pt>
                <c:pt idx="2">
                  <c:v>155419.10399999999</c:v>
                </c:pt>
                <c:pt idx="3">
                  <c:v>155419.10399999999</c:v>
                </c:pt>
              </c:numCache>
            </c:numRef>
          </c:val>
          <c:smooth val="0"/>
        </c:ser>
        <c:ser>
          <c:idx val="1"/>
          <c:order val="1"/>
          <c:tx>
            <c:strRef>
              <c:f>Sheet5!$A$77</c:f>
              <c:strCache>
                <c:ptCount val="1"/>
                <c:pt idx="0">
                  <c:v>GDPEX</c:v>
                </c:pt>
              </c:strCache>
            </c:strRef>
          </c:tx>
          <c:spPr>
            <a:ln w="28575" cap="rnd">
              <a:solidFill>
                <a:schemeClr val="accent2"/>
              </a:solidFill>
              <a:round/>
            </a:ln>
            <a:effectLst/>
          </c:spPr>
          <c:marker>
            <c:symbol val="none"/>
          </c:marker>
          <c:cat>
            <c:strRef>
              <c:f>Sheet5!$B$73:$E$73</c:f>
              <c:strCache>
                <c:ptCount val="4"/>
                <c:pt idx="0">
                  <c:v>pc=0</c:v>
                </c:pt>
                <c:pt idx="1">
                  <c:v>pc=25</c:v>
                </c:pt>
                <c:pt idx="2">
                  <c:v>pc=50</c:v>
                </c:pt>
                <c:pt idx="3">
                  <c:v>pc=100</c:v>
                </c:pt>
              </c:strCache>
            </c:strRef>
          </c:cat>
          <c:val>
            <c:numRef>
              <c:f>Sheet5!$B$77:$E$77</c:f>
              <c:numCache>
                <c:formatCode>General</c:formatCode>
                <c:ptCount val="4"/>
                <c:pt idx="0">
                  <c:v>155419.10399999999</c:v>
                </c:pt>
                <c:pt idx="1">
                  <c:v>154960.96299999999</c:v>
                </c:pt>
                <c:pt idx="2">
                  <c:v>154221.33900000001</c:v>
                </c:pt>
                <c:pt idx="3">
                  <c:v>153479.818</c:v>
                </c:pt>
              </c:numCache>
            </c:numRef>
          </c:val>
          <c:smooth val="0"/>
        </c:ser>
        <c:dLbls>
          <c:showLegendKey val="0"/>
          <c:showVal val="0"/>
          <c:showCatName val="0"/>
          <c:showSerName val="0"/>
          <c:showPercent val="0"/>
          <c:showBubbleSize val="0"/>
        </c:dLbls>
        <c:smooth val="0"/>
        <c:axId val="510365560"/>
        <c:axId val="510365952"/>
      </c:lineChart>
      <c:catAx>
        <c:axId val="51036556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NZ" b="1"/>
                  <a:t>CO2-e price</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365952"/>
        <c:crosses val="autoZero"/>
        <c:auto val="1"/>
        <c:lblAlgn val="ctr"/>
        <c:lblOffset val="100"/>
        <c:noMultiLvlLbl val="0"/>
      </c:catAx>
      <c:valAx>
        <c:axId val="51036595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NZ" b="1"/>
                  <a:t>million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10365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dirty="0"/>
              <a:t>Commodity Price</a:t>
            </a:r>
            <a:r>
              <a:rPr lang="en-NZ" b="1" baseline="0" dirty="0"/>
              <a:t> </a:t>
            </a:r>
            <a:r>
              <a:rPr lang="en-NZ" b="1" baseline="0" dirty="0" smtClean="0"/>
              <a:t>Change (level change, million $)</a:t>
            </a:r>
            <a:endParaRPr lang="en-NZ"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Sheet5!$O$119</c:f>
              <c:strCache>
                <c:ptCount val="1"/>
                <c:pt idx="0">
                  <c:v>pc=0</c:v>
                </c:pt>
              </c:strCache>
            </c:strRef>
          </c:tx>
          <c:spPr>
            <a:solidFill>
              <a:srgbClr val="FF0000"/>
            </a:solidFill>
            <a:ln>
              <a:noFill/>
            </a:ln>
            <a:effectLst/>
          </c:spPr>
          <c:invertIfNegative val="0"/>
          <c:cat>
            <c:strRef>
              <c:f>Sheet5!$M$120:$N$131</c:f>
              <c:strCache>
                <c:ptCount val="12"/>
                <c:pt idx="0">
                  <c:v>com1</c:v>
                </c:pt>
                <c:pt idx="1">
                  <c:v>com2</c:v>
                </c:pt>
                <c:pt idx="2">
                  <c:v>com3</c:v>
                </c:pt>
                <c:pt idx="3">
                  <c:v>com4</c:v>
                </c:pt>
                <c:pt idx="4">
                  <c:v>com5</c:v>
                </c:pt>
                <c:pt idx="5">
                  <c:v>com6</c:v>
                </c:pt>
                <c:pt idx="6">
                  <c:v>com7</c:v>
                </c:pt>
                <c:pt idx="7">
                  <c:v>com8</c:v>
                </c:pt>
                <c:pt idx="8">
                  <c:v>com9</c:v>
                </c:pt>
                <c:pt idx="9">
                  <c:v>com10</c:v>
                </c:pt>
                <c:pt idx="10">
                  <c:v>com11</c:v>
                </c:pt>
                <c:pt idx="11">
                  <c:v>com12</c:v>
                </c:pt>
              </c:strCache>
            </c:strRef>
          </c:cat>
          <c:val>
            <c:numRef>
              <c:f>Sheet5!$O$120:$O$131</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er>
        <c:ser>
          <c:idx val="1"/>
          <c:order val="1"/>
          <c:tx>
            <c:strRef>
              <c:f>Sheet5!$P$119</c:f>
              <c:strCache>
                <c:ptCount val="1"/>
                <c:pt idx="0">
                  <c:v>pc=25</c:v>
                </c:pt>
              </c:strCache>
            </c:strRef>
          </c:tx>
          <c:spPr>
            <a:solidFill>
              <a:srgbClr val="00B0F0"/>
            </a:solidFill>
            <a:ln>
              <a:noFill/>
            </a:ln>
            <a:effectLst/>
          </c:spPr>
          <c:invertIfNegative val="0"/>
          <c:cat>
            <c:strRef>
              <c:f>Sheet5!$M$120:$N$131</c:f>
              <c:strCache>
                <c:ptCount val="12"/>
                <c:pt idx="0">
                  <c:v>com1</c:v>
                </c:pt>
                <c:pt idx="1">
                  <c:v>com2</c:v>
                </c:pt>
                <c:pt idx="2">
                  <c:v>com3</c:v>
                </c:pt>
                <c:pt idx="3">
                  <c:v>com4</c:v>
                </c:pt>
                <c:pt idx="4">
                  <c:v>com5</c:v>
                </c:pt>
                <c:pt idx="5">
                  <c:v>com6</c:v>
                </c:pt>
                <c:pt idx="6">
                  <c:v>com7</c:v>
                </c:pt>
                <c:pt idx="7">
                  <c:v>com8</c:v>
                </c:pt>
                <c:pt idx="8">
                  <c:v>com9</c:v>
                </c:pt>
                <c:pt idx="9">
                  <c:v>com10</c:v>
                </c:pt>
                <c:pt idx="10">
                  <c:v>com11</c:v>
                </c:pt>
                <c:pt idx="11">
                  <c:v>com12</c:v>
                </c:pt>
              </c:strCache>
            </c:strRef>
          </c:cat>
          <c:val>
            <c:numRef>
              <c:f>Sheet5!$P$120:$P$131</c:f>
              <c:numCache>
                <c:formatCode>General</c:formatCode>
                <c:ptCount val="12"/>
                <c:pt idx="0">
                  <c:v>0</c:v>
                </c:pt>
                <c:pt idx="1">
                  <c:v>0</c:v>
                </c:pt>
                <c:pt idx="2">
                  <c:v>0</c:v>
                </c:pt>
                <c:pt idx="3">
                  <c:v>0</c:v>
                </c:pt>
                <c:pt idx="4">
                  <c:v>1.02</c:v>
                </c:pt>
                <c:pt idx="5">
                  <c:v>0</c:v>
                </c:pt>
                <c:pt idx="6">
                  <c:v>0</c:v>
                </c:pt>
                <c:pt idx="7">
                  <c:v>0</c:v>
                </c:pt>
                <c:pt idx="8">
                  <c:v>0</c:v>
                </c:pt>
                <c:pt idx="9">
                  <c:v>1.0069999999999999</c:v>
                </c:pt>
                <c:pt idx="10">
                  <c:v>0</c:v>
                </c:pt>
                <c:pt idx="11">
                  <c:v>0.996</c:v>
                </c:pt>
              </c:numCache>
            </c:numRef>
          </c:val>
        </c:ser>
        <c:dLbls>
          <c:showLegendKey val="0"/>
          <c:showVal val="0"/>
          <c:showCatName val="0"/>
          <c:showSerName val="0"/>
          <c:showPercent val="0"/>
          <c:showBubbleSize val="0"/>
        </c:dLbls>
        <c:gapWidth val="150"/>
        <c:axId val="510366736"/>
        <c:axId val="510367128"/>
      </c:barChart>
      <c:lineChart>
        <c:grouping val="standard"/>
        <c:varyColors val="0"/>
        <c:ser>
          <c:idx val="2"/>
          <c:order val="2"/>
          <c:tx>
            <c:strRef>
              <c:f>Sheet5!$Q$119</c:f>
              <c:strCache>
                <c:ptCount val="1"/>
                <c:pt idx="0">
                  <c:v>pc=50</c:v>
                </c:pt>
              </c:strCache>
            </c:strRef>
          </c:tx>
          <c:spPr>
            <a:ln w="28575" cap="rnd">
              <a:solidFill>
                <a:srgbClr val="FFC000"/>
              </a:solidFill>
              <a:round/>
            </a:ln>
            <a:effectLst/>
          </c:spPr>
          <c:marker>
            <c:symbol val="none"/>
          </c:marker>
          <c:cat>
            <c:strRef>
              <c:f>Sheet5!$M$120:$N$131</c:f>
              <c:strCache>
                <c:ptCount val="12"/>
                <c:pt idx="0">
                  <c:v>com1</c:v>
                </c:pt>
                <c:pt idx="1">
                  <c:v>com2</c:v>
                </c:pt>
                <c:pt idx="2">
                  <c:v>com3</c:v>
                </c:pt>
                <c:pt idx="3">
                  <c:v>com4</c:v>
                </c:pt>
                <c:pt idx="4">
                  <c:v>com5</c:v>
                </c:pt>
                <c:pt idx="5">
                  <c:v>com6</c:v>
                </c:pt>
                <c:pt idx="6">
                  <c:v>com7</c:v>
                </c:pt>
                <c:pt idx="7">
                  <c:v>com8</c:v>
                </c:pt>
                <c:pt idx="8">
                  <c:v>com9</c:v>
                </c:pt>
                <c:pt idx="9">
                  <c:v>com10</c:v>
                </c:pt>
                <c:pt idx="10">
                  <c:v>com11</c:v>
                </c:pt>
                <c:pt idx="11">
                  <c:v>com12</c:v>
                </c:pt>
              </c:strCache>
            </c:strRef>
          </c:cat>
          <c:val>
            <c:numRef>
              <c:f>Sheet5!$Q$120:$Q$131</c:f>
              <c:numCache>
                <c:formatCode>General</c:formatCode>
                <c:ptCount val="12"/>
                <c:pt idx="0">
                  <c:v>1.111</c:v>
                </c:pt>
                <c:pt idx="1">
                  <c:v>1.4139999999999999</c:v>
                </c:pt>
                <c:pt idx="2">
                  <c:v>1.1040000000000001</c:v>
                </c:pt>
                <c:pt idx="3">
                  <c:v>1.98</c:v>
                </c:pt>
                <c:pt idx="4">
                  <c:v>1.048</c:v>
                </c:pt>
                <c:pt idx="5">
                  <c:v>0.995</c:v>
                </c:pt>
                <c:pt idx="6">
                  <c:v>1.159</c:v>
                </c:pt>
                <c:pt idx="7">
                  <c:v>0.996</c:v>
                </c:pt>
                <c:pt idx="8">
                  <c:v>1.0169999999999999</c:v>
                </c:pt>
                <c:pt idx="9">
                  <c:v>1.0129999999999999</c:v>
                </c:pt>
                <c:pt idx="10">
                  <c:v>1.0009999999999999</c:v>
                </c:pt>
                <c:pt idx="11">
                  <c:v>0.99099999999999999</c:v>
                </c:pt>
              </c:numCache>
            </c:numRef>
          </c:val>
          <c:smooth val="0"/>
        </c:ser>
        <c:ser>
          <c:idx val="3"/>
          <c:order val="3"/>
          <c:tx>
            <c:strRef>
              <c:f>Sheet5!$R$119</c:f>
              <c:strCache>
                <c:ptCount val="1"/>
                <c:pt idx="0">
                  <c:v>pc=100</c:v>
                </c:pt>
              </c:strCache>
            </c:strRef>
          </c:tx>
          <c:spPr>
            <a:ln w="28575" cap="rnd">
              <a:solidFill>
                <a:srgbClr val="FF66FF"/>
              </a:solidFill>
              <a:round/>
            </a:ln>
            <a:effectLst/>
          </c:spPr>
          <c:marker>
            <c:symbol val="none"/>
          </c:marker>
          <c:cat>
            <c:strRef>
              <c:f>Sheet5!$M$120:$N$131</c:f>
              <c:strCache>
                <c:ptCount val="12"/>
                <c:pt idx="0">
                  <c:v>com1</c:v>
                </c:pt>
                <c:pt idx="1">
                  <c:v>com2</c:v>
                </c:pt>
                <c:pt idx="2">
                  <c:v>com3</c:v>
                </c:pt>
                <c:pt idx="3">
                  <c:v>com4</c:v>
                </c:pt>
                <c:pt idx="4">
                  <c:v>com5</c:v>
                </c:pt>
                <c:pt idx="5">
                  <c:v>com6</c:v>
                </c:pt>
                <c:pt idx="6">
                  <c:v>com7</c:v>
                </c:pt>
                <c:pt idx="7">
                  <c:v>com8</c:v>
                </c:pt>
                <c:pt idx="8">
                  <c:v>com9</c:v>
                </c:pt>
                <c:pt idx="9">
                  <c:v>com10</c:v>
                </c:pt>
                <c:pt idx="10">
                  <c:v>com11</c:v>
                </c:pt>
                <c:pt idx="11">
                  <c:v>com12</c:v>
                </c:pt>
              </c:strCache>
            </c:strRef>
          </c:cat>
          <c:val>
            <c:numRef>
              <c:f>Sheet5!$R$120:$R$131</c:f>
              <c:numCache>
                <c:formatCode>General</c:formatCode>
                <c:ptCount val="12"/>
                <c:pt idx="0">
                  <c:v>1.2629999999999999</c:v>
                </c:pt>
                <c:pt idx="1">
                  <c:v>1.764</c:v>
                </c:pt>
                <c:pt idx="2">
                  <c:v>1.2150000000000001</c:v>
                </c:pt>
                <c:pt idx="3">
                  <c:v>4.008</c:v>
                </c:pt>
                <c:pt idx="4">
                  <c:v>1.0720000000000001</c:v>
                </c:pt>
                <c:pt idx="5">
                  <c:v>0.996</c:v>
                </c:pt>
                <c:pt idx="6">
                  <c:v>1.3140000000000001</c:v>
                </c:pt>
                <c:pt idx="7">
                  <c:v>0.995</c:v>
                </c:pt>
                <c:pt idx="8">
                  <c:v>1.036</c:v>
                </c:pt>
                <c:pt idx="9">
                  <c:v>1.0309999999999999</c:v>
                </c:pt>
                <c:pt idx="10">
                  <c:v>1.004</c:v>
                </c:pt>
                <c:pt idx="11">
                  <c:v>0.98799999999999999</c:v>
                </c:pt>
              </c:numCache>
            </c:numRef>
          </c:val>
          <c:smooth val="0"/>
        </c:ser>
        <c:dLbls>
          <c:showLegendKey val="0"/>
          <c:showVal val="0"/>
          <c:showCatName val="0"/>
          <c:showSerName val="0"/>
          <c:showPercent val="0"/>
          <c:showBubbleSize val="0"/>
        </c:dLbls>
        <c:marker val="1"/>
        <c:smooth val="0"/>
        <c:axId val="510366736"/>
        <c:axId val="510367128"/>
      </c:lineChart>
      <c:catAx>
        <c:axId val="51036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10367128"/>
        <c:crosses val="autoZero"/>
        <c:auto val="1"/>
        <c:lblAlgn val="ctr"/>
        <c:lblOffset val="100"/>
        <c:noMultiLvlLbl val="0"/>
      </c:catAx>
      <c:valAx>
        <c:axId val="51036712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1036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a:t>Import Values</a:t>
            </a:r>
          </a:p>
        </c:rich>
      </c:tx>
      <c:layout>
        <c:manualLayout>
          <c:xMode val="edge"/>
          <c:yMode val="edge"/>
          <c:x val="0.40949300087489071"/>
          <c:y val="2.77777777777777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Sheet5!$E$148</c:f>
              <c:strCache>
                <c:ptCount val="1"/>
                <c:pt idx="0">
                  <c:v>pc=0</c:v>
                </c:pt>
              </c:strCache>
            </c:strRef>
          </c:tx>
          <c:spPr>
            <a:ln w="28575" cap="rnd">
              <a:solidFill>
                <a:schemeClr val="tx1">
                  <a:lumMod val="95000"/>
                  <a:lumOff val="5000"/>
                </a:schemeClr>
              </a:solidFill>
              <a:round/>
            </a:ln>
            <a:effectLst/>
          </c:spPr>
          <c:marker>
            <c:symbol val="none"/>
          </c:marker>
          <c:cat>
            <c:strRef>
              <c:f>Sheet5!$A$149:$C$159</c:f>
              <c:strCache>
                <c:ptCount val="11"/>
                <c:pt idx="0">
                  <c:v>Horticulture and fruit growing</c:v>
                </c:pt>
                <c:pt idx="1">
                  <c:v>Sheep, beef cattle</c:v>
                </c:pt>
                <c:pt idx="2">
                  <c:v>Other Agriculture</c:v>
                </c:pt>
                <c:pt idx="3">
                  <c:v>Natural Forestry</c:v>
                </c:pt>
                <c:pt idx="4">
                  <c:v>Minerals, oil and coal</c:v>
                </c:pt>
                <c:pt idx="5">
                  <c:v>Processed Agricultural products</c:v>
                </c:pt>
                <c:pt idx="6">
                  <c:v>Processed forestry products</c:v>
                </c:pt>
                <c:pt idx="7">
                  <c:v>Other Manufactured products</c:v>
                </c:pt>
                <c:pt idx="8">
                  <c:v>Utility</c:v>
                </c:pt>
                <c:pt idx="9">
                  <c:v>Construction</c:v>
                </c:pt>
                <c:pt idx="10">
                  <c:v>Services</c:v>
                </c:pt>
              </c:strCache>
            </c:strRef>
          </c:cat>
          <c:val>
            <c:numRef>
              <c:f>Sheet5!$E$149:$E$159</c:f>
              <c:numCache>
                <c:formatCode>General</c:formatCode>
                <c:ptCount val="11"/>
                <c:pt idx="0">
                  <c:v>357.714</c:v>
                </c:pt>
                <c:pt idx="1">
                  <c:v>139.60900000000001</c:v>
                </c:pt>
                <c:pt idx="2">
                  <c:v>381.24799999999999</c:v>
                </c:pt>
                <c:pt idx="3">
                  <c:v>5</c:v>
                </c:pt>
                <c:pt idx="4">
                  <c:v>3120.1619999999998</c:v>
                </c:pt>
                <c:pt idx="5">
                  <c:v>799.97900000000004</c:v>
                </c:pt>
                <c:pt idx="6">
                  <c:v>725.92100000000005</c:v>
                </c:pt>
                <c:pt idx="7">
                  <c:v>35393.455999999998</c:v>
                </c:pt>
                <c:pt idx="8">
                  <c:v>6.9989999999999997</c:v>
                </c:pt>
                <c:pt idx="9">
                  <c:v>178.018</c:v>
                </c:pt>
                <c:pt idx="10">
                  <c:v>9532.2199999999993</c:v>
                </c:pt>
              </c:numCache>
            </c:numRef>
          </c:val>
          <c:smooth val="0"/>
        </c:ser>
        <c:ser>
          <c:idx val="1"/>
          <c:order val="1"/>
          <c:tx>
            <c:strRef>
              <c:f>Sheet5!$F$148</c:f>
              <c:strCache>
                <c:ptCount val="1"/>
                <c:pt idx="0">
                  <c:v>pc=25</c:v>
                </c:pt>
              </c:strCache>
            </c:strRef>
          </c:tx>
          <c:spPr>
            <a:ln w="28575" cap="rnd">
              <a:solidFill>
                <a:srgbClr val="00B050"/>
              </a:solidFill>
              <a:round/>
            </a:ln>
            <a:effectLst/>
          </c:spPr>
          <c:marker>
            <c:symbol val="none"/>
          </c:marker>
          <c:cat>
            <c:strRef>
              <c:f>Sheet5!$A$149:$C$159</c:f>
              <c:strCache>
                <c:ptCount val="11"/>
                <c:pt idx="0">
                  <c:v>Horticulture and fruit growing</c:v>
                </c:pt>
                <c:pt idx="1">
                  <c:v>Sheep, beef cattle</c:v>
                </c:pt>
                <c:pt idx="2">
                  <c:v>Other Agriculture</c:v>
                </c:pt>
                <c:pt idx="3">
                  <c:v>Natural Forestry</c:v>
                </c:pt>
                <c:pt idx="4">
                  <c:v>Minerals, oil and coal</c:v>
                </c:pt>
                <c:pt idx="5">
                  <c:v>Processed Agricultural products</c:v>
                </c:pt>
                <c:pt idx="6">
                  <c:v>Processed forestry products</c:v>
                </c:pt>
                <c:pt idx="7">
                  <c:v>Other Manufactured products</c:v>
                </c:pt>
                <c:pt idx="8">
                  <c:v>Utility</c:v>
                </c:pt>
                <c:pt idx="9">
                  <c:v>Construction</c:v>
                </c:pt>
                <c:pt idx="10">
                  <c:v>Services</c:v>
                </c:pt>
              </c:strCache>
            </c:strRef>
          </c:cat>
          <c:val>
            <c:numRef>
              <c:f>Sheet5!$F$149:$F$159</c:f>
              <c:numCache>
                <c:formatCode>General</c:formatCode>
                <c:ptCount val="11"/>
                <c:pt idx="0">
                  <c:v>320.60300000000001</c:v>
                </c:pt>
                <c:pt idx="1">
                  <c:v>101.126</c:v>
                </c:pt>
                <c:pt idx="2">
                  <c:v>271.69600000000003</c:v>
                </c:pt>
                <c:pt idx="3">
                  <c:v>5.181</c:v>
                </c:pt>
                <c:pt idx="4">
                  <c:v>3199.3910000000001</c:v>
                </c:pt>
                <c:pt idx="5">
                  <c:v>676.40499999999997</c:v>
                </c:pt>
                <c:pt idx="6">
                  <c:v>733.56299999999999</c:v>
                </c:pt>
                <c:pt idx="7">
                  <c:v>35086.385000000002</c:v>
                </c:pt>
                <c:pt idx="8">
                  <c:v>6.8890000000000002</c:v>
                </c:pt>
                <c:pt idx="9">
                  <c:v>179.53</c:v>
                </c:pt>
                <c:pt idx="10">
                  <c:v>9611.5939999999991</c:v>
                </c:pt>
              </c:numCache>
            </c:numRef>
          </c:val>
          <c:smooth val="0"/>
        </c:ser>
        <c:ser>
          <c:idx val="2"/>
          <c:order val="2"/>
          <c:tx>
            <c:strRef>
              <c:f>Sheet5!$G$148</c:f>
              <c:strCache>
                <c:ptCount val="1"/>
                <c:pt idx="0">
                  <c:v>pc=50</c:v>
                </c:pt>
              </c:strCache>
            </c:strRef>
          </c:tx>
          <c:spPr>
            <a:ln w="28575" cap="rnd">
              <a:solidFill>
                <a:srgbClr val="00B0F0"/>
              </a:solidFill>
              <a:round/>
            </a:ln>
            <a:effectLst/>
          </c:spPr>
          <c:marker>
            <c:symbol val="none"/>
          </c:marker>
          <c:cat>
            <c:strRef>
              <c:f>Sheet5!$A$149:$C$159</c:f>
              <c:strCache>
                <c:ptCount val="11"/>
                <c:pt idx="0">
                  <c:v>Horticulture and fruit growing</c:v>
                </c:pt>
                <c:pt idx="1">
                  <c:v>Sheep, beef cattle</c:v>
                </c:pt>
                <c:pt idx="2">
                  <c:v>Other Agriculture</c:v>
                </c:pt>
                <c:pt idx="3">
                  <c:v>Natural Forestry</c:v>
                </c:pt>
                <c:pt idx="4">
                  <c:v>Minerals, oil and coal</c:v>
                </c:pt>
                <c:pt idx="5">
                  <c:v>Processed Agricultural products</c:v>
                </c:pt>
                <c:pt idx="6">
                  <c:v>Processed forestry products</c:v>
                </c:pt>
                <c:pt idx="7">
                  <c:v>Other Manufactured products</c:v>
                </c:pt>
                <c:pt idx="8">
                  <c:v>Utility</c:v>
                </c:pt>
                <c:pt idx="9">
                  <c:v>Construction</c:v>
                </c:pt>
                <c:pt idx="10">
                  <c:v>Services</c:v>
                </c:pt>
              </c:strCache>
            </c:strRef>
          </c:cat>
          <c:val>
            <c:numRef>
              <c:f>Sheet5!$G$149:$G$159</c:f>
              <c:numCache>
                <c:formatCode>General</c:formatCode>
                <c:ptCount val="11"/>
                <c:pt idx="0">
                  <c:v>294.66500000000002</c:v>
                </c:pt>
                <c:pt idx="1">
                  <c:v>73.355000000000004</c:v>
                </c:pt>
                <c:pt idx="2">
                  <c:v>201.28299999999999</c:v>
                </c:pt>
                <c:pt idx="3">
                  <c:v>5.4470000000000001</c:v>
                </c:pt>
                <c:pt idx="4">
                  <c:v>3298.78</c:v>
                </c:pt>
                <c:pt idx="5">
                  <c:v>570.1</c:v>
                </c:pt>
                <c:pt idx="6">
                  <c:v>749.18499999999995</c:v>
                </c:pt>
                <c:pt idx="7">
                  <c:v>35012.411</c:v>
                </c:pt>
                <c:pt idx="8">
                  <c:v>6.8529999999999998</c:v>
                </c:pt>
                <c:pt idx="9">
                  <c:v>179.96799999999999</c:v>
                </c:pt>
                <c:pt idx="10">
                  <c:v>9633.2970000000005</c:v>
                </c:pt>
              </c:numCache>
            </c:numRef>
          </c:val>
          <c:smooth val="0"/>
        </c:ser>
        <c:ser>
          <c:idx val="3"/>
          <c:order val="3"/>
          <c:tx>
            <c:strRef>
              <c:f>Sheet5!$H$148</c:f>
              <c:strCache>
                <c:ptCount val="1"/>
                <c:pt idx="0">
                  <c:v>pc=100</c:v>
                </c:pt>
              </c:strCache>
            </c:strRef>
          </c:tx>
          <c:spPr>
            <a:ln w="28575" cap="rnd">
              <a:solidFill>
                <a:srgbClr val="FF0000"/>
              </a:solidFill>
              <a:round/>
            </a:ln>
            <a:effectLst/>
          </c:spPr>
          <c:marker>
            <c:symbol val="none"/>
          </c:marker>
          <c:cat>
            <c:strRef>
              <c:f>Sheet5!$A$149:$C$159</c:f>
              <c:strCache>
                <c:ptCount val="11"/>
                <c:pt idx="0">
                  <c:v>Horticulture and fruit growing</c:v>
                </c:pt>
                <c:pt idx="1">
                  <c:v>Sheep, beef cattle</c:v>
                </c:pt>
                <c:pt idx="2">
                  <c:v>Other Agriculture</c:v>
                </c:pt>
                <c:pt idx="3">
                  <c:v>Natural Forestry</c:v>
                </c:pt>
                <c:pt idx="4">
                  <c:v>Minerals, oil and coal</c:v>
                </c:pt>
                <c:pt idx="5">
                  <c:v>Processed Agricultural products</c:v>
                </c:pt>
                <c:pt idx="6">
                  <c:v>Processed forestry products</c:v>
                </c:pt>
                <c:pt idx="7">
                  <c:v>Other Manufactured products</c:v>
                </c:pt>
                <c:pt idx="8">
                  <c:v>Utility</c:v>
                </c:pt>
                <c:pt idx="9">
                  <c:v>Construction</c:v>
                </c:pt>
                <c:pt idx="10">
                  <c:v>Services</c:v>
                </c:pt>
              </c:strCache>
            </c:strRef>
          </c:cat>
          <c:val>
            <c:numRef>
              <c:f>Sheet5!$H$149:$H$159</c:f>
              <c:numCache>
                <c:formatCode>General</c:formatCode>
                <c:ptCount val="11"/>
                <c:pt idx="0">
                  <c:v>260.95699999999999</c:v>
                </c:pt>
                <c:pt idx="1">
                  <c:v>48.965000000000003</c:v>
                </c:pt>
                <c:pt idx="2">
                  <c:v>132.22499999999999</c:v>
                </c:pt>
                <c:pt idx="3">
                  <c:v>5.75</c:v>
                </c:pt>
                <c:pt idx="4">
                  <c:v>3392.634</c:v>
                </c:pt>
                <c:pt idx="5">
                  <c:v>459.12099999999998</c:v>
                </c:pt>
                <c:pt idx="6">
                  <c:v>772.82600000000002</c:v>
                </c:pt>
                <c:pt idx="7">
                  <c:v>35365.46</c:v>
                </c:pt>
                <c:pt idx="8">
                  <c:v>6.7869999999999999</c:v>
                </c:pt>
                <c:pt idx="9">
                  <c:v>185.91</c:v>
                </c:pt>
                <c:pt idx="10">
                  <c:v>9627.4539999999997</c:v>
                </c:pt>
              </c:numCache>
            </c:numRef>
          </c:val>
          <c:smooth val="0"/>
        </c:ser>
        <c:dLbls>
          <c:showLegendKey val="0"/>
          <c:showVal val="0"/>
          <c:showCatName val="0"/>
          <c:showSerName val="0"/>
          <c:showPercent val="0"/>
          <c:showBubbleSize val="0"/>
        </c:dLbls>
        <c:smooth val="0"/>
        <c:axId val="510367912"/>
        <c:axId val="510368304"/>
      </c:lineChart>
      <c:catAx>
        <c:axId val="51036791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NZ" b="1"/>
                  <a:t>Industry</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10368304"/>
        <c:crosses val="autoZero"/>
        <c:auto val="1"/>
        <c:lblAlgn val="ctr"/>
        <c:lblOffset val="100"/>
        <c:noMultiLvlLbl val="0"/>
      </c:catAx>
      <c:valAx>
        <c:axId val="51036830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NZ" b="1"/>
                  <a:t>million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10367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Timber Yield</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Sheet4!$A$6</c:f>
              <c:strCache>
                <c:ptCount val="1"/>
                <c:pt idx="0">
                  <c:v>timber yield</c:v>
                </c:pt>
              </c:strCache>
            </c:strRef>
          </c:tx>
          <c:spPr>
            <a:ln w="28575" cap="rnd">
              <a:solidFill>
                <a:srgbClr val="00B050"/>
              </a:solidFill>
              <a:round/>
            </a:ln>
            <a:effectLst/>
          </c:spPr>
          <c:marker>
            <c:symbol val="none"/>
          </c:marker>
          <c:cat>
            <c:strRef>
              <c:f>Sheet4!$C$4:$F$4</c:f>
              <c:strCache>
                <c:ptCount val="4"/>
                <c:pt idx="0">
                  <c:v>pc=0</c:v>
                </c:pt>
                <c:pt idx="1">
                  <c:v>pc=25</c:v>
                </c:pt>
                <c:pt idx="2">
                  <c:v>pc=50</c:v>
                </c:pt>
                <c:pt idx="3">
                  <c:v>pc=100</c:v>
                </c:pt>
              </c:strCache>
            </c:strRef>
          </c:cat>
          <c:val>
            <c:numRef>
              <c:f>Sheet4!$C$6:$F$6</c:f>
              <c:numCache>
                <c:formatCode>General</c:formatCode>
                <c:ptCount val="4"/>
                <c:pt idx="0">
                  <c:v>322.61200000000002</c:v>
                </c:pt>
                <c:pt idx="1">
                  <c:v>342.10300000000001</c:v>
                </c:pt>
                <c:pt idx="2">
                  <c:v>361.51600000000002</c:v>
                </c:pt>
                <c:pt idx="3">
                  <c:v>402.47899999999998</c:v>
                </c:pt>
              </c:numCache>
            </c:numRef>
          </c:val>
          <c:smooth val="0"/>
        </c:ser>
        <c:dLbls>
          <c:showLegendKey val="0"/>
          <c:showVal val="0"/>
          <c:showCatName val="0"/>
          <c:showSerName val="0"/>
          <c:showPercent val="0"/>
          <c:showBubbleSize val="0"/>
        </c:dLbls>
        <c:smooth val="0"/>
        <c:axId val="506613960"/>
        <c:axId val="506614352"/>
      </c:lineChart>
      <c:catAx>
        <c:axId val="50661396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NZ" b="1"/>
                  <a:t>CO2-e price</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6614352"/>
        <c:crosses val="autoZero"/>
        <c:auto val="1"/>
        <c:lblAlgn val="ctr"/>
        <c:lblOffset val="100"/>
        <c:noMultiLvlLbl val="0"/>
      </c:catAx>
      <c:valAx>
        <c:axId val="50661435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NZ" b="1"/>
                  <a:t>tonne/ha</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6613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a:t>NPV</a:t>
            </a:r>
            <a:r>
              <a:rPr lang="en-NZ" b="1" baseline="0"/>
              <a:t> and Timber Price</a:t>
            </a:r>
            <a:endParaRPr lang="en-NZ" b="1"/>
          </a:p>
        </c:rich>
      </c:tx>
      <c:layout>
        <c:manualLayout>
          <c:xMode val="edge"/>
          <c:yMode val="edge"/>
          <c:x val="0.31334711286089234"/>
          <c:y val="2.77777777777777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Sheet4!$C$4</c:f>
              <c:strCache>
                <c:ptCount val="1"/>
                <c:pt idx="0">
                  <c:v>pc=0</c:v>
                </c:pt>
              </c:strCache>
            </c:strRef>
          </c:tx>
          <c:spPr>
            <a:solidFill>
              <a:schemeClr val="accent4">
                <a:lumMod val="75000"/>
              </a:schemeClr>
            </a:solidFill>
            <a:ln>
              <a:noFill/>
            </a:ln>
            <a:effectLst/>
          </c:spPr>
          <c:invertIfNegative val="0"/>
          <c:cat>
            <c:strRef>
              <c:f>Sheet4!$A$8:$A$11</c:f>
              <c:strCache>
                <c:ptCount val="4"/>
                <c:pt idx="0">
                  <c:v>NPV1</c:v>
                </c:pt>
                <c:pt idx="1">
                  <c:v>NPV2</c:v>
                </c:pt>
                <c:pt idx="2">
                  <c:v>NPV3</c:v>
                </c:pt>
                <c:pt idx="3">
                  <c:v>NPV4</c:v>
                </c:pt>
              </c:strCache>
            </c:strRef>
          </c:cat>
          <c:val>
            <c:numRef>
              <c:f>Sheet4!$C$8:$C$11</c:f>
              <c:numCache>
                <c:formatCode>General</c:formatCode>
                <c:ptCount val="4"/>
                <c:pt idx="0">
                  <c:v>12521.383</c:v>
                </c:pt>
                <c:pt idx="1">
                  <c:v>0</c:v>
                </c:pt>
                <c:pt idx="2">
                  <c:v>0</c:v>
                </c:pt>
                <c:pt idx="3">
                  <c:v>15808.607</c:v>
                </c:pt>
              </c:numCache>
            </c:numRef>
          </c:val>
        </c:ser>
        <c:ser>
          <c:idx val="1"/>
          <c:order val="1"/>
          <c:tx>
            <c:strRef>
              <c:f>Sheet4!$D$4</c:f>
              <c:strCache>
                <c:ptCount val="1"/>
                <c:pt idx="0">
                  <c:v>pc=25</c:v>
                </c:pt>
              </c:strCache>
            </c:strRef>
          </c:tx>
          <c:spPr>
            <a:solidFill>
              <a:srgbClr val="0DBD69"/>
            </a:solidFill>
            <a:ln>
              <a:noFill/>
            </a:ln>
            <a:effectLst/>
          </c:spPr>
          <c:invertIfNegative val="0"/>
          <c:cat>
            <c:strRef>
              <c:f>Sheet4!$A$8:$A$11</c:f>
              <c:strCache>
                <c:ptCount val="4"/>
                <c:pt idx="0">
                  <c:v>NPV1</c:v>
                </c:pt>
                <c:pt idx="1">
                  <c:v>NPV2</c:v>
                </c:pt>
                <c:pt idx="2">
                  <c:v>NPV3</c:v>
                </c:pt>
                <c:pt idx="3">
                  <c:v>NPV4</c:v>
                </c:pt>
              </c:strCache>
            </c:strRef>
          </c:cat>
          <c:val>
            <c:numRef>
              <c:f>Sheet4!$D$8:$D$11</c:f>
              <c:numCache>
                <c:formatCode>General</c:formatCode>
                <c:ptCount val="4"/>
                <c:pt idx="0">
                  <c:v>12912.645</c:v>
                </c:pt>
                <c:pt idx="1">
                  <c:v>2065.4229999999998</c:v>
                </c:pt>
                <c:pt idx="2">
                  <c:v>-1458.28</c:v>
                </c:pt>
                <c:pt idx="3">
                  <c:v>16863.156999999999</c:v>
                </c:pt>
              </c:numCache>
            </c:numRef>
          </c:val>
        </c:ser>
        <c:ser>
          <c:idx val="2"/>
          <c:order val="2"/>
          <c:tx>
            <c:strRef>
              <c:f>Sheet4!$E$4</c:f>
              <c:strCache>
                <c:ptCount val="1"/>
                <c:pt idx="0">
                  <c:v>pc=50</c:v>
                </c:pt>
              </c:strCache>
            </c:strRef>
          </c:tx>
          <c:spPr>
            <a:solidFill>
              <a:srgbClr val="FFFF00"/>
            </a:solidFill>
            <a:ln>
              <a:noFill/>
            </a:ln>
            <a:effectLst/>
          </c:spPr>
          <c:invertIfNegative val="0"/>
          <c:cat>
            <c:strRef>
              <c:f>Sheet4!$A$8:$A$11</c:f>
              <c:strCache>
                <c:ptCount val="4"/>
                <c:pt idx="0">
                  <c:v>NPV1</c:v>
                </c:pt>
                <c:pt idx="1">
                  <c:v>NPV2</c:v>
                </c:pt>
                <c:pt idx="2">
                  <c:v>NPV3</c:v>
                </c:pt>
                <c:pt idx="3">
                  <c:v>NPV4</c:v>
                </c:pt>
              </c:strCache>
            </c:strRef>
          </c:cat>
          <c:val>
            <c:numRef>
              <c:f>Sheet4!$E$8:$E$11</c:f>
              <c:numCache>
                <c:formatCode>General</c:formatCode>
                <c:ptCount val="4"/>
                <c:pt idx="0">
                  <c:v>13381.432000000001</c:v>
                </c:pt>
                <c:pt idx="1">
                  <c:v>4224.0469999999996</c:v>
                </c:pt>
                <c:pt idx="2">
                  <c:v>-2940.393</c:v>
                </c:pt>
                <c:pt idx="3">
                  <c:v>18086.093000000001</c:v>
                </c:pt>
              </c:numCache>
            </c:numRef>
          </c:val>
        </c:ser>
        <c:ser>
          <c:idx val="3"/>
          <c:order val="3"/>
          <c:tx>
            <c:strRef>
              <c:f>Sheet4!$F$4</c:f>
              <c:strCache>
                <c:ptCount val="1"/>
                <c:pt idx="0">
                  <c:v>pc=100</c:v>
                </c:pt>
              </c:strCache>
            </c:strRef>
          </c:tx>
          <c:spPr>
            <a:solidFill>
              <a:srgbClr val="FF0000"/>
            </a:solidFill>
            <a:ln>
              <a:noFill/>
            </a:ln>
            <a:effectLst/>
          </c:spPr>
          <c:invertIfNegative val="0"/>
          <c:cat>
            <c:strRef>
              <c:f>Sheet4!$A$8:$A$11</c:f>
              <c:strCache>
                <c:ptCount val="4"/>
                <c:pt idx="0">
                  <c:v>NPV1</c:v>
                </c:pt>
                <c:pt idx="1">
                  <c:v>NPV2</c:v>
                </c:pt>
                <c:pt idx="2">
                  <c:v>NPV3</c:v>
                </c:pt>
                <c:pt idx="3">
                  <c:v>NPV4</c:v>
                </c:pt>
              </c:strCache>
            </c:strRef>
          </c:cat>
          <c:val>
            <c:numRef>
              <c:f>Sheet4!$F$8:$F$11</c:f>
              <c:numCache>
                <c:formatCode>General</c:formatCode>
                <c:ptCount val="4"/>
                <c:pt idx="0">
                  <c:v>13814.619000000001</c:v>
                </c:pt>
                <c:pt idx="1">
                  <c:v>8790.5570000000007</c:v>
                </c:pt>
                <c:pt idx="2">
                  <c:v>-5933.0810000000001</c:v>
                </c:pt>
                <c:pt idx="3">
                  <c:v>20121.065999999999</c:v>
                </c:pt>
              </c:numCache>
            </c:numRef>
          </c:val>
        </c:ser>
        <c:dLbls>
          <c:showLegendKey val="0"/>
          <c:showVal val="0"/>
          <c:showCatName val="0"/>
          <c:showSerName val="0"/>
          <c:showPercent val="0"/>
          <c:showBubbleSize val="0"/>
        </c:dLbls>
        <c:gapWidth val="219"/>
        <c:axId val="506615136"/>
        <c:axId val="506615528"/>
      </c:barChart>
      <c:lineChart>
        <c:grouping val="standard"/>
        <c:varyColors val="0"/>
        <c:ser>
          <c:idx val="4"/>
          <c:order val="4"/>
          <c:tx>
            <c:strRef>
              <c:f>Sheet4!$A$7</c:f>
              <c:strCache>
                <c:ptCount val="1"/>
                <c:pt idx="0">
                  <c:v>timber price</c:v>
                </c:pt>
              </c:strCache>
            </c:strRef>
          </c:tx>
          <c:spPr>
            <a:ln w="28575" cap="rnd">
              <a:solidFill>
                <a:srgbClr val="FF66FF"/>
              </a:solidFill>
              <a:round/>
            </a:ln>
            <a:effectLst/>
          </c:spPr>
          <c:marker>
            <c:symbol val="none"/>
          </c:marker>
          <c:val>
            <c:numRef>
              <c:f>Sheet4!$C$7:$F$7</c:f>
              <c:numCache>
                <c:formatCode>General</c:formatCode>
                <c:ptCount val="4"/>
                <c:pt idx="0">
                  <c:v>186.983</c:v>
                </c:pt>
                <c:pt idx="1">
                  <c:v>190.7</c:v>
                </c:pt>
                <c:pt idx="2">
                  <c:v>196.00899999999999</c:v>
                </c:pt>
                <c:pt idx="3">
                  <c:v>200.55799999999999</c:v>
                </c:pt>
              </c:numCache>
            </c:numRef>
          </c:val>
          <c:smooth val="0"/>
        </c:ser>
        <c:dLbls>
          <c:showLegendKey val="0"/>
          <c:showVal val="0"/>
          <c:showCatName val="0"/>
          <c:showSerName val="0"/>
          <c:showPercent val="0"/>
          <c:showBubbleSize val="0"/>
        </c:dLbls>
        <c:marker val="1"/>
        <c:smooth val="0"/>
        <c:axId val="506616312"/>
        <c:axId val="506615920"/>
      </c:lineChart>
      <c:catAx>
        <c:axId val="50661513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NZ" b="1"/>
                  <a:t>CO2-e</a:t>
                </a:r>
                <a:r>
                  <a:rPr lang="en-NZ" b="1" baseline="0"/>
                  <a:t> price</a:t>
                </a:r>
                <a:endParaRPr lang="en-NZ" b="1"/>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6615528"/>
        <c:crosses val="autoZero"/>
        <c:auto val="1"/>
        <c:lblAlgn val="ctr"/>
        <c:lblOffset val="100"/>
        <c:noMultiLvlLbl val="0"/>
      </c:catAx>
      <c:valAx>
        <c:axId val="50661552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NZ" b="1"/>
                  <a:t>$/ha NPV</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6615136"/>
        <c:crosses val="autoZero"/>
        <c:crossBetween val="between"/>
      </c:valAx>
      <c:valAx>
        <c:axId val="506615920"/>
        <c:scaling>
          <c:orientation val="minMax"/>
        </c:scaling>
        <c:delete val="0"/>
        <c:axPos val="r"/>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NZ" b="1"/>
                  <a:t>$/tonne/ha timber</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6616312"/>
        <c:crosses val="max"/>
        <c:crossBetween val="between"/>
      </c:valAx>
      <c:catAx>
        <c:axId val="506616312"/>
        <c:scaling>
          <c:orientation val="minMax"/>
        </c:scaling>
        <c:delete val="1"/>
        <c:axPos val="b"/>
        <c:majorTickMark val="out"/>
        <c:minorTickMark val="none"/>
        <c:tickLblPos val="nextTo"/>
        <c:crossAx val="5066159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a:t>Land Price</a:t>
            </a:r>
            <a:r>
              <a:rPr lang="en-NZ" b="1" baseline="0"/>
              <a:t> Change</a:t>
            </a:r>
            <a:endParaRPr lang="en-NZ"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Sheet5!$A$3</c:f>
              <c:strCache>
                <c:ptCount val="1"/>
                <c:pt idx="0">
                  <c:v>LForest</c:v>
                </c:pt>
              </c:strCache>
            </c:strRef>
          </c:tx>
          <c:spPr>
            <a:ln w="28575" cap="rnd">
              <a:solidFill>
                <a:schemeClr val="accent2"/>
              </a:solidFill>
              <a:round/>
            </a:ln>
            <a:effectLst/>
          </c:spPr>
          <c:marker>
            <c:symbol val="none"/>
          </c:marker>
          <c:cat>
            <c:strRef>
              <c:f>Sheet5!$B$2:$E$2</c:f>
              <c:strCache>
                <c:ptCount val="4"/>
                <c:pt idx="0">
                  <c:v>pc=0</c:v>
                </c:pt>
                <c:pt idx="1">
                  <c:v>pc=25</c:v>
                </c:pt>
                <c:pt idx="2">
                  <c:v>pc=50</c:v>
                </c:pt>
                <c:pt idx="3">
                  <c:v>pc=100</c:v>
                </c:pt>
              </c:strCache>
            </c:strRef>
          </c:cat>
          <c:val>
            <c:numRef>
              <c:f>Sheet5!$B$3:$E$3</c:f>
              <c:numCache>
                <c:formatCode>General</c:formatCode>
                <c:ptCount val="4"/>
                <c:pt idx="0">
                  <c:v>0.997</c:v>
                </c:pt>
                <c:pt idx="1">
                  <c:v>4.0209999999999999</c:v>
                </c:pt>
                <c:pt idx="2">
                  <c:v>9.9250000000000007</c:v>
                </c:pt>
                <c:pt idx="3">
                  <c:v>19.629000000000001</c:v>
                </c:pt>
              </c:numCache>
            </c:numRef>
          </c:val>
          <c:smooth val="0"/>
        </c:ser>
        <c:ser>
          <c:idx val="1"/>
          <c:order val="1"/>
          <c:tx>
            <c:strRef>
              <c:f>Sheet5!$A$4</c:f>
              <c:strCache>
                <c:ptCount val="1"/>
                <c:pt idx="0">
                  <c:v>LOther</c:v>
                </c:pt>
              </c:strCache>
            </c:strRef>
          </c:tx>
          <c:spPr>
            <a:ln w="28575" cap="rnd">
              <a:solidFill>
                <a:schemeClr val="accent6">
                  <a:lumMod val="75000"/>
                </a:schemeClr>
              </a:solidFill>
              <a:round/>
            </a:ln>
            <a:effectLst/>
          </c:spPr>
          <c:marker>
            <c:symbol val="none"/>
          </c:marker>
          <c:cat>
            <c:strRef>
              <c:f>Sheet5!$B$2:$E$2</c:f>
              <c:strCache>
                <c:ptCount val="4"/>
                <c:pt idx="0">
                  <c:v>pc=0</c:v>
                </c:pt>
                <c:pt idx="1">
                  <c:v>pc=25</c:v>
                </c:pt>
                <c:pt idx="2">
                  <c:v>pc=50</c:v>
                </c:pt>
                <c:pt idx="3">
                  <c:v>pc=100</c:v>
                </c:pt>
              </c:strCache>
            </c:strRef>
          </c:cat>
          <c:val>
            <c:numRef>
              <c:f>Sheet5!$B$4:$E$4</c:f>
              <c:numCache>
                <c:formatCode>General</c:formatCode>
                <c:ptCount val="4"/>
                <c:pt idx="0">
                  <c:v>1.0329999999999999</c:v>
                </c:pt>
                <c:pt idx="1">
                  <c:v>1.319</c:v>
                </c:pt>
                <c:pt idx="2">
                  <c:v>2.391</c:v>
                </c:pt>
                <c:pt idx="3">
                  <c:v>4.25</c:v>
                </c:pt>
              </c:numCache>
            </c:numRef>
          </c:val>
          <c:smooth val="0"/>
        </c:ser>
        <c:ser>
          <c:idx val="2"/>
          <c:order val="2"/>
          <c:tx>
            <c:strRef>
              <c:f>Sheet5!$A$5</c:f>
              <c:strCache>
                <c:ptCount val="1"/>
                <c:pt idx="0">
                  <c:v>LGrass</c:v>
                </c:pt>
              </c:strCache>
            </c:strRef>
          </c:tx>
          <c:spPr>
            <a:ln w="28575" cap="rnd">
              <a:solidFill>
                <a:schemeClr val="tx1"/>
              </a:solidFill>
              <a:round/>
            </a:ln>
            <a:effectLst/>
          </c:spPr>
          <c:marker>
            <c:symbol val="none"/>
          </c:marker>
          <c:cat>
            <c:strRef>
              <c:f>Sheet5!$B$2:$E$2</c:f>
              <c:strCache>
                <c:ptCount val="4"/>
                <c:pt idx="0">
                  <c:v>pc=0</c:v>
                </c:pt>
                <c:pt idx="1">
                  <c:v>pc=25</c:v>
                </c:pt>
                <c:pt idx="2">
                  <c:v>pc=50</c:v>
                </c:pt>
                <c:pt idx="3">
                  <c:v>pc=100</c:v>
                </c:pt>
              </c:strCache>
            </c:strRef>
          </c:cat>
          <c:val>
            <c:numRef>
              <c:f>Sheet5!$B$5:$E$5</c:f>
              <c:numCache>
                <c:formatCode>General</c:formatCode>
                <c:ptCount val="4"/>
                <c:pt idx="0">
                  <c:v>1</c:v>
                </c:pt>
                <c:pt idx="1">
                  <c:v>1.121</c:v>
                </c:pt>
                <c:pt idx="2">
                  <c:v>1.742</c:v>
                </c:pt>
                <c:pt idx="3">
                  <c:v>2.6349999999999998</c:v>
                </c:pt>
              </c:numCache>
            </c:numRef>
          </c:val>
          <c:smooth val="0"/>
        </c:ser>
        <c:ser>
          <c:idx val="3"/>
          <c:order val="3"/>
          <c:tx>
            <c:strRef>
              <c:f>Sheet5!$A$6</c:f>
              <c:strCache>
                <c:ptCount val="1"/>
                <c:pt idx="0">
                  <c:v>LScrub</c:v>
                </c:pt>
              </c:strCache>
            </c:strRef>
          </c:tx>
          <c:spPr>
            <a:ln w="28575" cap="rnd">
              <a:solidFill>
                <a:srgbClr val="92D050"/>
              </a:solidFill>
              <a:round/>
            </a:ln>
            <a:effectLst/>
          </c:spPr>
          <c:marker>
            <c:symbol val="none"/>
          </c:marker>
          <c:cat>
            <c:strRef>
              <c:f>Sheet5!$B$2:$E$2</c:f>
              <c:strCache>
                <c:ptCount val="4"/>
                <c:pt idx="0">
                  <c:v>pc=0</c:v>
                </c:pt>
                <c:pt idx="1">
                  <c:v>pc=25</c:v>
                </c:pt>
                <c:pt idx="2">
                  <c:v>pc=50</c:v>
                </c:pt>
                <c:pt idx="3">
                  <c:v>pc=100</c:v>
                </c:pt>
              </c:strCache>
            </c:strRef>
          </c:cat>
          <c:val>
            <c:numRef>
              <c:f>Sheet5!$B$6:$E$6</c:f>
              <c:numCache>
                <c:formatCode>General</c:formatCode>
                <c:ptCount val="4"/>
                <c:pt idx="0">
                  <c:v>1.0009999999999999</c:v>
                </c:pt>
                <c:pt idx="1">
                  <c:v>1.9430000000000001</c:v>
                </c:pt>
                <c:pt idx="2">
                  <c:v>4.3719999999999999</c:v>
                </c:pt>
                <c:pt idx="3">
                  <c:v>8.6820000000000004</c:v>
                </c:pt>
              </c:numCache>
            </c:numRef>
          </c:val>
          <c:smooth val="0"/>
        </c:ser>
        <c:ser>
          <c:idx val="4"/>
          <c:order val="4"/>
          <c:tx>
            <c:strRef>
              <c:f>Sheet5!$A$7</c:f>
              <c:strCache>
                <c:ptCount val="1"/>
                <c:pt idx="0">
                  <c:v>LCrop   </c:v>
                </c:pt>
              </c:strCache>
            </c:strRef>
          </c:tx>
          <c:spPr>
            <a:ln w="28575" cap="rnd">
              <a:solidFill>
                <a:srgbClr val="C70394"/>
              </a:solidFill>
              <a:round/>
            </a:ln>
            <a:effectLst/>
          </c:spPr>
          <c:marker>
            <c:symbol val="none"/>
          </c:marker>
          <c:cat>
            <c:strRef>
              <c:f>Sheet5!$B$2:$E$2</c:f>
              <c:strCache>
                <c:ptCount val="4"/>
                <c:pt idx="0">
                  <c:v>pc=0</c:v>
                </c:pt>
                <c:pt idx="1">
                  <c:v>pc=25</c:v>
                </c:pt>
                <c:pt idx="2">
                  <c:v>pc=50</c:v>
                </c:pt>
                <c:pt idx="3">
                  <c:v>pc=100</c:v>
                </c:pt>
              </c:strCache>
            </c:strRef>
          </c:cat>
          <c:val>
            <c:numRef>
              <c:f>Sheet5!$B$7:$E$7</c:f>
              <c:numCache>
                <c:formatCode>General</c:formatCode>
                <c:ptCount val="4"/>
                <c:pt idx="0">
                  <c:v>1</c:v>
                </c:pt>
                <c:pt idx="1">
                  <c:v>1.0509999999999999</c:v>
                </c:pt>
                <c:pt idx="2">
                  <c:v>1.4330000000000001</c:v>
                </c:pt>
                <c:pt idx="3">
                  <c:v>1.6779999999999999</c:v>
                </c:pt>
              </c:numCache>
            </c:numRef>
          </c:val>
          <c:smooth val="0"/>
        </c:ser>
        <c:dLbls>
          <c:showLegendKey val="0"/>
          <c:showVal val="0"/>
          <c:showCatName val="0"/>
          <c:showSerName val="0"/>
          <c:showPercent val="0"/>
          <c:showBubbleSize val="0"/>
        </c:dLbls>
        <c:smooth val="0"/>
        <c:axId val="506617096"/>
        <c:axId val="506183656"/>
      </c:lineChart>
      <c:catAx>
        <c:axId val="5066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6183656"/>
        <c:crosses val="autoZero"/>
        <c:auto val="1"/>
        <c:lblAlgn val="ctr"/>
        <c:lblOffset val="100"/>
        <c:noMultiLvlLbl val="0"/>
      </c:catAx>
      <c:valAx>
        <c:axId val="50618365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NZ" b="1"/>
                  <a:t>level</a:t>
                </a:r>
                <a:r>
                  <a:rPr lang="en-NZ" b="1" baseline="0"/>
                  <a:t> change</a:t>
                </a:r>
              </a:p>
              <a:p>
                <a:pPr>
                  <a:defRPr b="1"/>
                </a:pPr>
                <a:r>
                  <a:rPr lang="en-NZ" b="1" baseline="0"/>
                  <a:t>million $ /ha</a:t>
                </a:r>
                <a:endParaRPr lang="en-NZ" b="1"/>
              </a:p>
            </c:rich>
          </c:tx>
          <c:layout>
            <c:manualLayout>
              <c:xMode val="edge"/>
              <c:yMode val="edge"/>
              <c:x val="2.5000000000000001E-2"/>
              <c:y val="0.39704104695246428"/>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66170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a:t>Forest Land Use Change (value)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Sheet5!$A$12</c:f>
              <c:strCache>
                <c:ptCount val="1"/>
                <c:pt idx="0">
                  <c:v>pc=0</c:v>
                </c:pt>
              </c:strCache>
            </c:strRef>
          </c:tx>
          <c:spPr>
            <a:solidFill>
              <a:srgbClr val="00B0F0"/>
            </a:solidFill>
            <a:ln>
              <a:noFill/>
            </a:ln>
            <a:effectLst/>
          </c:spPr>
          <c:invertIfNegative val="0"/>
          <c:cat>
            <c:strRef>
              <c:f>Sheet5!$A$13:$A$17</c:f>
              <c:strCache>
                <c:ptCount val="5"/>
                <c:pt idx="0">
                  <c:v>Horticulture and fruit growing</c:v>
                </c:pt>
                <c:pt idx="1">
                  <c:v>Sheep-beef</c:v>
                </c:pt>
                <c:pt idx="2">
                  <c:v>Dairy</c:v>
                </c:pt>
                <c:pt idx="3">
                  <c:v>Other agriculture</c:v>
                </c:pt>
                <c:pt idx="4">
                  <c:v>Forestry</c:v>
                </c:pt>
              </c:strCache>
            </c:strRef>
          </c:cat>
          <c:val>
            <c:numRef>
              <c:f>Sheet5!$B$13:$B$17</c:f>
              <c:numCache>
                <c:formatCode>General</c:formatCode>
                <c:ptCount val="5"/>
                <c:pt idx="0">
                  <c:v>0.79400000000000004</c:v>
                </c:pt>
                <c:pt idx="1">
                  <c:v>96.248000000000005</c:v>
                </c:pt>
                <c:pt idx="2">
                  <c:v>12.7</c:v>
                </c:pt>
                <c:pt idx="3">
                  <c:v>3.8820000000000001</c:v>
                </c:pt>
                <c:pt idx="4">
                  <c:v>114.20399999999999</c:v>
                </c:pt>
              </c:numCache>
            </c:numRef>
          </c:val>
        </c:ser>
        <c:ser>
          <c:idx val="1"/>
          <c:order val="1"/>
          <c:tx>
            <c:strRef>
              <c:f>Sheet5!$A$19</c:f>
              <c:strCache>
                <c:ptCount val="1"/>
                <c:pt idx="0">
                  <c:v>pc=25</c:v>
                </c:pt>
              </c:strCache>
            </c:strRef>
          </c:tx>
          <c:spPr>
            <a:solidFill>
              <a:srgbClr val="FFC000"/>
            </a:solidFill>
            <a:ln>
              <a:noFill/>
            </a:ln>
            <a:effectLst/>
          </c:spPr>
          <c:invertIfNegative val="0"/>
          <c:cat>
            <c:strRef>
              <c:f>Sheet5!$A$13:$A$17</c:f>
              <c:strCache>
                <c:ptCount val="5"/>
                <c:pt idx="0">
                  <c:v>Horticulture and fruit growing</c:v>
                </c:pt>
                <c:pt idx="1">
                  <c:v>Sheep-beef</c:v>
                </c:pt>
                <c:pt idx="2">
                  <c:v>Dairy</c:v>
                </c:pt>
                <c:pt idx="3">
                  <c:v>Other agriculture</c:v>
                </c:pt>
                <c:pt idx="4">
                  <c:v>Forestry</c:v>
                </c:pt>
              </c:strCache>
            </c:strRef>
          </c:cat>
          <c:val>
            <c:numRef>
              <c:f>Sheet5!$B$20:$B$24</c:f>
              <c:numCache>
                <c:formatCode>General</c:formatCode>
                <c:ptCount val="5"/>
                <c:pt idx="0">
                  <c:v>4.8000000000000001E-2</c:v>
                </c:pt>
                <c:pt idx="1">
                  <c:v>6.3170000000000002</c:v>
                </c:pt>
                <c:pt idx="2">
                  <c:v>0.69799999999999995</c:v>
                </c:pt>
                <c:pt idx="3">
                  <c:v>0.17699999999999999</c:v>
                </c:pt>
                <c:pt idx="4">
                  <c:v>220.589</c:v>
                </c:pt>
              </c:numCache>
            </c:numRef>
          </c:val>
        </c:ser>
        <c:ser>
          <c:idx val="2"/>
          <c:order val="2"/>
          <c:tx>
            <c:strRef>
              <c:f>Sheet5!$A$26</c:f>
              <c:strCache>
                <c:ptCount val="1"/>
                <c:pt idx="0">
                  <c:v>pc=50</c:v>
                </c:pt>
              </c:strCache>
            </c:strRef>
          </c:tx>
          <c:spPr>
            <a:solidFill>
              <a:srgbClr val="7030A0"/>
            </a:solidFill>
            <a:ln>
              <a:noFill/>
            </a:ln>
            <a:effectLst/>
          </c:spPr>
          <c:invertIfNegative val="0"/>
          <c:cat>
            <c:strRef>
              <c:f>Sheet5!$A$13:$A$17</c:f>
              <c:strCache>
                <c:ptCount val="5"/>
                <c:pt idx="0">
                  <c:v>Horticulture and fruit growing</c:v>
                </c:pt>
                <c:pt idx="1">
                  <c:v>Sheep-beef</c:v>
                </c:pt>
                <c:pt idx="2">
                  <c:v>Dairy</c:v>
                </c:pt>
                <c:pt idx="3">
                  <c:v>Other agriculture</c:v>
                </c:pt>
                <c:pt idx="4">
                  <c:v>Forestry</c:v>
                </c:pt>
              </c:strCache>
            </c:strRef>
          </c:cat>
          <c:val>
            <c:numRef>
              <c:f>Sheet5!$B$27:$B$31</c:f>
              <c:numCache>
                <c:formatCode>General</c:formatCode>
                <c:ptCount val="5"/>
                <c:pt idx="0">
                  <c:v>1.0999999999999999E-2</c:v>
                </c:pt>
                <c:pt idx="1">
                  <c:v>1.6559999999999999</c:v>
                </c:pt>
                <c:pt idx="2">
                  <c:v>0.14299999999999999</c:v>
                </c:pt>
                <c:pt idx="3">
                  <c:v>3.7999999999999999E-2</c:v>
                </c:pt>
                <c:pt idx="4">
                  <c:v>225.98099999999999</c:v>
                </c:pt>
              </c:numCache>
            </c:numRef>
          </c:val>
        </c:ser>
        <c:ser>
          <c:idx val="3"/>
          <c:order val="3"/>
          <c:tx>
            <c:strRef>
              <c:f>Sheet5!$A$33</c:f>
              <c:strCache>
                <c:ptCount val="1"/>
                <c:pt idx="0">
                  <c:v>pc=100</c:v>
                </c:pt>
              </c:strCache>
            </c:strRef>
          </c:tx>
          <c:spPr>
            <a:solidFill>
              <a:srgbClr val="FF0000"/>
            </a:solidFill>
            <a:ln>
              <a:noFill/>
            </a:ln>
            <a:effectLst/>
          </c:spPr>
          <c:invertIfNegative val="0"/>
          <c:cat>
            <c:strRef>
              <c:f>Sheet5!$A$13:$A$17</c:f>
              <c:strCache>
                <c:ptCount val="5"/>
                <c:pt idx="0">
                  <c:v>Horticulture and fruit growing</c:v>
                </c:pt>
                <c:pt idx="1">
                  <c:v>Sheep-beef</c:v>
                </c:pt>
                <c:pt idx="2">
                  <c:v>Dairy</c:v>
                </c:pt>
                <c:pt idx="3">
                  <c:v>Other agriculture</c:v>
                </c:pt>
                <c:pt idx="4">
                  <c:v>Forestry</c:v>
                </c:pt>
              </c:strCache>
            </c:strRef>
          </c:cat>
          <c:val>
            <c:numRef>
              <c:f>Sheet5!$B$34:$B$38</c:f>
              <c:numCache>
                <c:formatCode>General</c:formatCode>
                <c:ptCount val="5"/>
                <c:pt idx="0">
                  <c:v>1E-3</c:v>
                </c:pt>
                <c:pt idx="1">
                  <c:v>0.47299999999999998</c:v>
                </c:pt>
                <c:pt idx="2">
                  <c:v>1E-3</c:v>
                </c:pt>
                <c:pt idx="3">
                  <c:v>7.0000000000000001E-3</c:v>
                </c:pt>
                <c:pt idx="4">
                  <c:v>284.88499999999999</c:v>
                </c:pt>
              </c:numCache>
            </c:numRef>
          </c:val>
        </c:ser>
        <c:dLbls>
          <c:showLegendKey val="0"/>
          <c:showVal val="0"/>
          <c:showCatName val="0"/>
          <c:showSerName val="0"/>
          <c:showPercent val="0"/>
          <c:showBubbleSize val="0"/>
        </c:dLbls>
        <c:gapWidth val="150"/>
        <c:axId val="506184440"/>
        <c:axId val="506184832"/>
      </c:barChart>
      <c:catAx>
        <c:axId val="50618444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NZ" b="1"/>
                  <a:t>Industry demand</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6184832"/>
        <c:crosses val="autoZero"/>
        <c:auto val="1"/>
        <c:lblAlgn val="ctr"/>
        <c:lblOffset val="100"/>
        <c:noMultiLvlLbl val="0"/>
      </c:catAx>
      <c:valAx>
        <c:axId val="50618483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NZ" b="1"/>
                  <a:t>million $/ha</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6184440"/>
        <c:crosses val="autoZero"/>
        <c:crossBetween val="between"/>
      </c:valAx>
      <c:spPr>
        <a:noFill/>
        <a:ln>
          <a:noFill/>
        </a:ln>
        <a:effectLst/>
      </c:spPr>
    </c:plotArea>
    <c:legend>
      <c:legendPos val="r"/>
      <c:layout>
        <c:manualLayout>
          <c:xMode val="edge"/>
          <c:yMode val="edge"/>
          <c:x val="0.88733957945877595"/>
          <c:y val="0.34768827282486653"/>
          <c:w val="0.11266042054122406"/>
          <c:h val="0.39225135261384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a:t>Other Land Use Change (value)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Sheet5!$A$12</c:f>
              <c:strCache>
                <c:ptCount val="1"/>
                <c:pt idx="0">
                  <c:v>pc=0</c:v>
                </c:pt>
              </c:strCache>
            </c:strRef>
          </c:tx>
          <c:spPr>
            <a:solidFill>
              <a:srgbClr val="00B0F0"/>
            </a:solidFill>
            <a:ln>
              <a:noFill/>
            </a:ln>
            <a:effectLst/>
          </c:spPr>
          <c:invertIfNegative val="0"/>
          <c:cat>
            <c:strRef>
              <c:f>Sheet5!$A$20:$A$24</c:f>
              <c:strCache>
                <c:ptCount val="5"/>
                <c:pt idx="0">
                  <c:v>Horticulture and fruit growing</c:v>
                </c:pt>
                <c:pt idx="1">
                  <c:v>Sheep-beef</c:v>
                </c:pt>
                <c:pt idx="2">
                  <c:v>Dairy</c:v>
                </c:pt>
                <c:pt idx="3">
                  <c:v>Other agriculture</c:v>
                </c:pt>
                <c:pt idx="4">
                  <c:v>Forestry</c:v>
                </c:pt>
              </c:strCache>
            </c:strRef>
          </c:cat>
          <c:val>
            <c:numRef>
              <c:f>Sheet5!$C$13:$C$17</c:f>
              <c:numCache>
                <c:formatCode>General</c:formatCode>
                <c:ptCount val="5"/>
                <c:pt idx="0">
                  <c:v>0.36399999999999999</c:v>
                </c:pt>
                <c:pt idx="1">
                  <c:v>57.554000000000002</c:v>
                </c:pt>
                <c:pt idx="2">
                  <c:v>2.44</c:v>
                </c:pt>
                <c:pt idx="3">
                  <c:v>1.569</c:v>
                </c:pt>
                <c:pt idx="4">
                  <c:v>1.2</c:v>
                </c:pt>
              </c:numCache>
            </c:numRef>
          </c:val>
        </c:ser>
        <c:ser>
          <c:idx val="1"/>
          <c:order val="1"/>
          <c:tx>
            <c:strRef>
              <c:f>Sheet5!$A$19</c:f>
              <c:strCache>
                <c:ptCount val="1"/>
                <c:pt idx="0">
                  <c:v>pc=25</c:v>
                </c:pt>
              </c:strCache>
            </c:strRef>
          </c:tx>
          <c:spPr>
            <a:solidFill>
              <a:srgbClr val="FFC000"/>
            </a:solidFill>
            <a:ln>
              <a:noFill/>
            </a:ln>
            <a:effectLst/>
          </c:spPr>
          <c:invertIfNegative val="0"/>
          <c:cat>
            <c:strRef>
              <c:f>Sheet5!$A$20:$A$24</c:f>
              <c:strCache>
                <c:ptCount val="5"/>
                <c:pt idx="0">
                  <c:v>Horticulture and fruit growing</c:v>
                </c:pt>
                <c:pt idx="1">
                  <c:v>Sheep-beef</c:v>
                </c:pt>
                <c:pt idx="2">
                  <c:v>Dairy</c:v>
                </c:pt>
                <c:pt idx="3">
                  <c:v>Other agriculture</c:v>
                </c:pt>
                <c:pt idx="4">
                  <c:v>Forestry</c:v>
                </c:pt>
              </c:strCache>
            </c:strRef>
          </c:cat>
          <c:val>
            <c:numRef>
              <c:f>Sheet5!$C$20:$C$24</c:f>
              <c:numCache>
                <c:formatCode>General</c:formatCode>
                <c:ptCount val="5"/>
                <c:pt idx="0">
                  <c:v>0.22</c:v>
                </c:pt>
                <c:pt idx="1">
                  <c:v>37.707999999999998</c:v>
                </c:pt>
                <c:pt idx="2">
                  <c:v>1.339</c:v>
                </c:pt>
                <c:pt idx="3">
                  <c:v>0.71399999999999997</c:v>
                </c:pt>
                <c:pt idx="4">
                  <c:v>23.146999999999998</c:v>
                </c:pt>
              </c:numCache>
            </c:numRef>
          </c:val>
        </c:ser>
        <c:ser>
          <c:idx val="2"/>
          <c:order val="2"/>
          <c:tx>
            <c:strRef>
              <c:f>Sheet5!$A$26</c:f>
              <c:strCache>
                <c:ptCount val="1"/>
                <c:pt idx="0">
                  <c:v>pc=50</c:v>
                </c:pt>
              </c:strCache>
            </c:strRef>
          </c:tx>
          <c:spPr>
            <a:solidFill>
              <a:srgbClr val="7030A0"/>
            </a:solidFill>
            <a:ln>
              <a:noFill/>
            </a:ln>
            <a:effectLst/>
          </c:spPr>
          <c:invertIfNegative val="0"/>
          <c:cat>
            <c:strRef>
              <c:f>Sheet5!$A$20:$A$24</c:f>
              <c:strCache>
                <c:ptCount val="5"/>
                <c:pt idx="0">
                  <c:v>Horticulture and fruit growing</c:v>
                </c:pt>
                <c:pt idx="1">
                  <c:v>Sheep-beef</c:v>
                </c:pt>
                <c:pt idx="2">
                  <c:v>Dairy</c:v>
                </c:pt>
                <c:pt idx="3">
                  <c:v>Other agriculture</c:v>
                </c:pt>
                <c:pt idx="4">
                  <c:v>Forestry</c:v>
                </c:pt>
              </c:strCache>
            </c:strRef>
          </c:cat>
          <c:val>
            <c:numRef>
              <c:f>Sheet5!$C$27:$C$31</c:f>
              <c:numCache>
                <c:formatCode>General</c:formatCode>
                <c:ptCount val="5"/>
                <c:pt idx="0">
                  <c:v>9.5000000000000001E-2</c:v>
                </c:pt>
                <c:pt idx="1">
                  <c:v>18.312999999999999</c:v>
                </c:pt>
                <c:pt idx="2">
                  <c:v>0.50600000000000001</c:v>
                </c:pt>
                <c:pt idx="3">
                  <c:v>0.28399999999999997</c:v>
                </c:pt>
                <c:pt idx="4">
                  <c:v>43.93</c:v>
                </c:pt>
              </c:numCache>
            </c:numRef>
          </c:val>
        </c:ser>
        <c:ser>
          <c:idx val="3"/>
          <c:order val="3"/>
          <c:tx>
            <c:strRef>
              <c:f>Sheet5!$A$33</c:f>
              <c:strCache>
                <c:ptCount val="1"/>
                <c:pt idx="0">
                  <c:v>pc=100</c:v>
                </c:pt>
              </c:strCache>
            </c:strRef>
          </c:tx>
          <c:spPr>
            <a:solidFill>
              <a:srgbClr val="FF0000"/>
            </a:solidFill>
            <a:ln>
              <a:noFill/>
            </a:ln>
            <a:effectLst/>
          </c:spPr>
          <c:invertIfNegative val="0"/>
          <c:cat>
            <c:strRef>
              <c:f>Sheet5!$A$20:$A$24</c:f>
              <c:strCache>
                <c:ptCount val="5"/>
                <c:pt idx="0">
                  <c:v>Horticulture and fruit growing</c:v>
                </c:pt>
                <c:pt idx="1">
                  <c:v>Sheep-beef</c:v>
                </c:pt>
                <c:pt idx="2">
                  <c:v>Dairy</c:v>
                </c:pt>
                <c:pt idx="3">
                  <c:v>Other agriculture</c:v>
                </c:pt>
                <c:pt idx="4">
                  <c:v>Forestry</c:v>
                </c:pt>
              </c:strCache>
            </c:strRef>
          </c:cat>
          <c:val>
            <c:numRef>
              <c:f>Sheet5!$C$34:$C$38</c:f>
              <c:numCache>
                <c:formatCode>General</c:formatCode>
                <c:ptCount val="5"/>
                <c:pt idx="0">
                  <c:v>1.2E-2</c:v>
                </c:pt>
                <c:pt idx="1">
                  <c:v>5.0709999999999997</c:v>
                </c:pt>
                <c:pt idx="2">
                  <c:v>5.0000000000000001E-3</c:v>
                </c:pt>
                <c:pt idx="3">
                  <c:v>5.2999999999999999E-2</c:v>
                </c:pt>
                <c:pt idx="4">
                  <c:v>53.662999999999997</c:v>
                </c:pt>
              </c:numCache>
            </c:numRef>
          </c:val>
        </c:ser>
        <c:dLbls>
          <c:showLegendKey val="0"/>
          <c:showVal val="0"/>
          <c:showCatName val="0"/>
          <c:showSerName val="0"/>
          <c:showPercent val="0"/>
          <c:showBubbleSize val="0"/>
        </c:dLbls>
        <c:gapWidth val="150"/>
        <c:axId val="506186008"/>
        <c:axId val="506186400"/>
      </c:barChart>
      <c:catAx>
        <c:axId val="50618600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Industry demand</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6186400"/>
        <c:crosses val="autoZero"/>
        <c:auto val="1"/>
        <c:lblAlgn val="ctr"/>
        <c:lblOffset val="100"/>
        <c:noMultiLvlLbl val="0"/>
      </c:catAx>
      <c:valAx>
        <c:axId val="50618640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NZ" b="1"/>
                  <a:t>million $/ha</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6186008"/>
        <c:crosses val="autoZero"/>
        <c:crossBetween val="between"/>
      </c:valAx>
      <c:spPr>
        <a:noFill/>
        <a:ln>
          <a:noFill/>
        </a:ln>
        <a:effectLst/>
      </c:spPr>
    </c:plotArea>
    <c:legend>
      <c:legendPos val="r"/>
      <c:layout>
        <c:manualLayout>
          <c:xMode val="edge"/>
          <c:yMode val="edge"/>
          <c:x val="0.91081193219827539"/>
          <c:y val="0.29606284349440032"/>
          <c:w val="7.8621089802117405E-2"/>
          <c:h val="0.42740555126056995"/>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a:t>Grassland</a:t>
            </a:r>
            <a:r>
              <a:rPr lang="en-NZ" b="1" baseline="0"/>
              <a:t> Use Change (value)</a:t>
            </a:r>
            <a:endParaRPr lang="en-NZ"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Sheet5!$A$12</c:f>
              <c:strCache>
                <c:ptCount val="1"/>
                <c:pt idx="0">
                  <c:v>pc=0</c:v>
                </c:pt>
              </c:strCache>
            </c:strRef>
          </c:tx>
          <c:spPr>
            <a:solidFill>
              <a:srgbClr val="00B0F0"/>
            </a:solidFill>
            <a:ln>
              <a:noFill/>
            </a:ln>
            <a:effectLst/>
          </c:spPr>
          <c:invertIfNegative val="0"/>
          <c:cat>
            <c:strRef>
              <c:f>Sheet5!$A$13:$A$17</c:f>
              <c:strCache>
                <c:ptCount val="5"/>
                <c:pt idx="0">
                  <c:v>Horticulture and fruit growing</c:v>
                </c:pt>
                <c:pt idx="1">
                  <c:v>Sheep-beef</c:v>
                </c:pt>
                <c:pt idx="2">
                  <c:v>Dairy</c:v>
                </c:pt>
                <c:pt idx="3">
                  <c:v>Other agriculture</c:v>
                </c:pt>
                <c:pt idx="4">
                  <c:v>Forestry</c:v>
                </c:pt>
              </c:strCache>
            </c:strRef>
          </c:cat>
          <c:val>
            <c:numRef>
              <c:f>Sheet5!$D$13:$D$17</c:f>
              <c:numCache>
                <c:formatCode>General</c:formatCode>
                <c:ptCount val="5"/>
                <c:pt idx="0">
                  <c:v>3.899</c:v>
                </c:pt>
                <c:pt idx="1">
                  <c:v>727.61699999999996</c:v>
                </c:pt>
                <c:pt idx="2">
                  <c:v>129.37100000000001</c:v>
                </c:pt>
                <c:pt idx="3">
                  <c:v>27.02</c:v>
                </c:pt>
                <c:pt idx="4">
                  <c:v>6.641</c:v>
                </c:pt>
              </c:numCache>
            </c:numRef>
          </c:val>
        </c:ser>
        <c:ser>
          <c:idx val="1"/>
          <c:order val="1"/>
          <c:tx>
            <c:strRef>
              <c:f>Sheet5!$A$19</c:f>
              <c:strCache>
                <c:ptCount val="1"/>
                <c:pt idx="0">
                  <c:v>pc=25</c:v>
                </c:pt>
              </c:strCache>
            </c:strRef>
          </c:tx>
          <c:spPr>
            <a:solidFill>
              <a:srgbClr val="FFC000"/>
            </a:solidFill>
            <a:ln>
              <a:noFill/>
            </a:ln>
            <a:effectLst/>
          </c:spPr>
          <c:invertIfNegative val="0"/>
          <c:cat>
            <c:strRef>
              <c:f>Sheet5!$A$13:$A$17</c:f>
              <c:strCache>
                <c:ptCount val="5"/>
                <c:pt idx="0">
                  <c:v>Horticulture and fruit growing</c:v>
                </c:pt>
                <c:pt idx="1">
                  <c:v>Sheep-beef</c:v>
                </c:pt>
                <c:pt idx="2">
                  <c:v>Dairy</c:v>
                </c:pt>
                <c:pt idx="3">
                  <c:v>Other agriculture</c:v>
                </c:pt>
                <c:pt idx="4">
                  <c:v>Forestry</c:v>
                </c:pt>
              </c:strCache>
            </c:strRef>
          </c:cat>
          <c:val>
            <c:numRef>
              <c:f>Sheet5!$D$20:$D$24</c:f>
              <c:numCache>
                <c:formatCode>General</c:formatCode>
                <c:ptCount val="5"/>
                <c:pt idx="0">
                  <c:v>3.056</c:v>
                </c:pt>
                <c:pt idx="1">
                  <c:v>617.65899999999999</c:v>
                </c:pt>
                <c:pt idx="2">
                  <c:v>91.991</c:v>
                </c:pt>
                <c:pt idx="3">
                  <c:v>15.927</c:v>
                </c:pt>
                <c:pt idx="4">
                  <c:v>165.91399999999999</c:v>
                </c:pt>
              </c:numCache>
            </c:numRef>
          </c:val>
        </c:ser>
        <c:ser>
          <c:idx val="2"/>
          <c:order val="2"/>
          <c:tx>
            <c:strRef>
              <c:f>Sheet5!$A$26</c:f>
              <c:strCache>
                <c:ptCount val="1"/>
                <c:pt idx="0">
                  <c:v>pc=50</c:v>
                </c:pt>
              </c:strCache>
            </c:strRef>
          </c:tx>
          <c:spPr>
            <a:solidFill>
              <a:srgbClr val="7030A0"/>
            </a:solidFill>
            <a:ln>
              <a:noFill/>
            </a:ln>
            <a:effectLst/>
          </c:spPr>
          <c:invertIfNegative val="0"/>
          <c:cat>
            <c:strRef>
              <c:f>Sheet5!$A$13:$A$17</c:f>
              <c:strCache>
                <c:ptCount val="5"/>
                <c:pt idx="0">
                  <c:v>Horticulture and fruit growing</c:v>
                </c:pt>
                <c:pt idx="1">
                  <c:v>Sheep-beef</c:v>
                </c:pt>
                <c:pt idx="2">
                  <c:v>Dairy</c:v>
                </c:pt>
                <c:pt idx="3">
                  <c:v>Other agriculture</c:v>
                </c:pt>
                <c:pt idx="4">
                  <c:v>Forestry</c:v>
                </c:pt>
              </c:strCache>
            </c:strRef>
          </c:cat>
          <c:val>
            <c:numRef>
              <c:f>Sheet5!$D$27:$D$31</c:f>
              <c:numCache>
                <c:formatCode>General</c:formatCode>
                <c:ptCount val="5"/>
                <c:pt idx="0">
                  <c:v>1.7929999999999999</c:v>
                </c:pt>
                <c:pt idx="1">
                  <c:v>408.24900000000002</c:v>
                </c:pt>
                <c:pt idx="2">
                  <c:v>47.344000000000001</c:v>
                </c:pt>
                <c:pt idx="3">
                  <c:v>8.6120000000000001</c:v>
                </c:pt>
                <c:pt idx="4">
                  <c:v>428.54899999999998</c:v>
                </c:pt>
              </c:numCache>
            </c:numRef>
          </c:val>
        </c:ser>
        <c:ser>
          <c:idx val="3"/>
          <c:order val="3"/>
          <c:tx>
            <c:strRef>
              <c:f>Sheet5!$A$33</c:f>
              <c:strCache>
                <c:ptCount val="1"/>
                <c:pt idx="0">
                  <c:v>pc=100</c:v>
                </c:pt>
              </c:strCache>
            </c:strRef>
          </c:tx>
          <c:spPr>
            <a:solidFill>
              <a:srgbClr val="FF0000"/>
            </a:solidFill>
            <a:ln>
              <a:noFill/>
            </a:ln>
            <a:effectLst/>
          </c:spPr>
          <c:invertIfNegative val="0"/>
          <c:cat>
            <c:strRef>
              <c:f>Sheet5!$A$13:$A$17</c:f>
              <c:strCache>
                <c:ptCount val="5"/>
                <c:pt idx="0">
                  <c:v>Horticulture and fruit growing</c:v>
                </c:pt>
                <c:pt idx="1">
                  <c:v>Sheep-beef</c:v>
                </c:pt>
                <c:pt idx="2">
                  <c:v>Dairy</c:v>
                </c:pt>
                <c:pt idx="3">
                  <c:v>Other agriculture</c:v>
                </c:pt>
                <c:pt idx="4">
                  <c:v>Forestry</c:v>
                </c:pt>
              </c:strCache>
            </c:strRef>
          </c:cat>
          <c:val>
            <c:numRef>
              <c:f>Sheet5!$D$34:$D$38</c:f>
              <c:numCache>
                <c:formatCode>General</c:formatCode>
                <c:ptCount val="5"/>
                <c:pt idx="0">
                  <c:v>0.29399999999999998</c:v>
                </c:pt>
                <c:pt idx="1">
                  <c:v>143.048</c:v>
                </c:pt>
                <c:pt idx="2">
                  <c:v>0.53600000000000003</c:v>
                </c:pt>
                <c:pt idx="3">
                  <c:v>2.0419999999999998</c:v>
                </c:pt>
                <c:pt idx="4">
                  <c:v>662.44299999999998</c:v>
                </c:pt>
              </c:numCache>
            </c:numRef>
          </c:val>
        </c:ser>
        <c:dLbls>
          <c:showLegendKey val="0"/>
          <c:showVal val="0"/>
          <c:showCatName val="0"/>
          <c:showSerName val="0"/>
          <c:showPercent val="0"/>
          <c:showBubbleSize val="0"/>
        </c:dLbls>
        <c:gapWidth val="150"/>
        <c:axId val="506187184"/>
        <c:axId val="505881240"/>
      </c:barChart>
      <c:catAx>
        <c:axId val="50618718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NZ" b="1"/>
                  <a:t>Industry demand</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5881240"/>
        <c:crosses val="autoZero"/>
        <c:auto val="1"/>
        <c:lblAlgn val="ctr"/>
        <c:lblOffset val="100"/>
        <c:noMultiLvlLbl val="0"/>
      </c:catAx>
      <c:valAx>
        <c:axId val="50588124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NZ" b="1"/>
                  <a:t>million $/ha</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61871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a:t>Scrubland Use Change (value)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Sheet5!$A$12</c:f>
              <c:strCache>
                <c:ptCount val="1"/>
                <c:pt idx="0">
                  <c:v>pc=0</c:v>
                </c:pt>
              </c:strCache>
            </c:strRef>
          </c:tx>
          <c:spPr>
            <a:solidFill>
              <a:srgbClr val="00B0F0"/>
            </a:solidFill>
            <a:ln>
              <a:noFill/>
            </a:ln>
            <a:effectLst/>
          </c:spPr>
          <c:invertIfNegative val="0"/>
          <c:cat>
            <c:strRef>
              <c:f>Sheet5!$A$20:$A$24</c:f>
              <c:strCache>
                <c:ptCount val="5"/>
                <c:pt idx="0">
                  <c:v>Horticulture and fruit growing</c:v>
                </c:pt>
                <c:pt idx="1">
                  <c:v>Sheep-beef</c:v>
                </c:pt>
                <c:pt idx="2">
                  <c:v>Dairy</c:v>
                </c:pt>
                <c:pt idx="3">
                  <c:v>Other agriculture</c:v>
                </c:pt>
                <c:pt idx="4">
                  <c:v>Forestry</c:v>
                </c:pt>
              </c:strCache>
            </c:strRef>
          </c:cat>
          <c:val>
            <c:numRef>
              <c:f>Sheet5!$E$13:$E$17</c:f>
              <c:numCache>
                <c:formatCode>General</c:formatCode>
                <c:ptCount val="5"/>
                <c:pt idx="0">
                  <c:v>0.52900000000000003</c:v>
                </c:pt>
                <c:pt idx="1">
                  <c:v>111.767</c:v>
                </c:pt>
                <c:pt idx="2">
                  <c:v>5.2069999999999999</c:v>
                </c:pt>
                <c:pt idx="3">
                  <c:v>3.8180000000000001</c:v>
                </c:pt>
                <c:pt idx="4">
                  <c:v>11.948</c:v>
                </c:pt>
              </c:numCache>
            </c:numRef>
          </c:val>
        </c:ser>
        <c:ser>
          <c:idx val="1"/>
          <c:order val="1"/>
          <c:tx>
            <c:strRef>
              <c:f>Sheet5!$A$19</c:f>
              <c:strCache>
                <c:ptCount val="1"/>
                <c:pt idx="0">
                  <c:v>pc=25</c:v>
                </c:pt>
              </c:strCache>
            </c:strRef>
          </c:tx>
          <c:spPr>
            <a:solidFill>
              <a:srgbClr val="FFC000"/>
            </a:solidFill>
            <a:ln>
              <a:noFill/>
            </a:ln>
            <a:effectLst/>
          </c:spPr>
          <c:invertIfNegative val="0"/>
          <c:cat>
            <c:strRef>
              <c:f>Sheet5!$A$20:$A$24</c:f>
              <c:strCache>
                <c:ptCount val="5"/>
                <c:pt idx="0">
                  <c:v>Horticulture and fruit growing</c:v>
                </c:pt>
                <c:pt idx="1">
                  <c:v>Sheep-beef</c:v>
                </c:pt>
                <c:pt idx="2">
                  <c:v>Dairy</c:v>
                </c:pt>
                <c:pt idx="3">
                  <c:v>Other agriculture</c:v>
                </c:pt>
                <c:pt idx="4">
                  <c:v>Forestry</c:v>
                </c:pt>
              </c:strCache>
            </c:strRef>
          </c:cat>
          <c:val>
            <c:numRef>
              <c:f>Sheet5!$E$20:$E$24</c:f>
              <c:numCache>
                <c:formatCode>General</c:formatCode>
                <c:ptCount val="5"/>
                <c:pt idx="0">
                  <c:v>0.13800000000000001</c:v>
                </c:pt>
                <c:pt idx="1">
                  <c:v>31.632000000000001</c:v>
                </c:pt>
                <c:pt idx="2">
                  <c:v>1.234</c:v>
                </c:pt>
                <c:pt idx="3">
                  <c:v>0.75</c:v>
                </c:pt>
                <c:pt idx="4">
                  <c:v>99.515000000000001</c:v>
                </c:pt>
              </c:numCache>
            </c:numRef>
          </c:val>
        </c:ser>
        <c:ser>
          <c:idx val="2"/>
          <c:order val="2"/>
          <c:tx>
            <c:strRef>
              <c:f>Sheet5!$A$26</c:f>
              <c:strCache>
                <c:ptCount val="1"/>
                <c:pt idx="0">
                  <c:v>pc=50</c:v>
                </c:pt>
              </c:strCache>
            </c:strRef>
          </c:tx>
          <c:spPr>
            <a:solidFill>
              <a:srgbClr val="7030A0"/>
            </a:solidFill>
            <a:ln>
              <a:noFill/>
            </a:ln>
            <a:effectLst/>
          </c:spPr>
          <c:invertIfNegative val="0"/>
          <c:cat>
            <c:strRef>
              <c:f>Sheet5!$A$20:$A$24</c:f>
              <c:strCache>
                <c:ptCount val="5"/>
                <c:pt idx="0">
                  <c:v>Horticulture and fruit growing</c:v>
                </c:pt>
                <c:pt idx="1">
                  <c:v>Sheep-beef</c:v>
                </c:pt>
                <c:pt idx="2">
                  <c:v>Dairy</c:v>
                </c:pt>
                <c:pt idx="3">
                  <c:v>Other agriculture</c:v>
                </c:pt>
                <c:pt idx="4">
                  <c:v>Forestry</c:v>
                </c:pt>
              </c:strCache>
            </c:strRef>
          </c:cat>
          <c:val>
            <c:numRef>
              <c:f>Sheet5!$E$27:$E$31</c:f>
              <c:numCache>
                <c:formatCode>General</c:formatCode>
                <c:ptCount val="5"/>
                <c:pt idx="0">
                  <c:v>3.9E-2</c:v>
                </c:pt>
                <c:pt idx="1">
                  <c:v>9.984</c:v>
                </c:pt>
                <c:pt idx="2">
                  <c:v>0.30299999999999999</c:v>
                </c:pt>
                <c:pt idx="3">
                  <c:v>0.19400000000000001</c:v>
                </c:pt>
                <c:pt idx="4">
                  <c:v>122.749</c:v>
                </c:pt>
              </c:numCache>
            </c:numRef>
          </c:val>
        </c:ser>
        <c:ser>
          <c:idx val="3"/>
          <c:order val="3"/>
          <c:tx>
            <c:strRef>
              <c:f>Sheet5!$A$33</c:f>
              <c:strCache>
                <c:ptCount val="1"/>
                <c:pt idx="0">
                  <c:v>pc=100</c:v>
                </c:pt>
              </c:strCache>
            </c:strRef>
          </c:tx>
          <c:spPr>
            <a:solidFill>
              <a:srgbClr val="FF0000"/>
            </a:solidFill>
            <a:ln>
              <a:noFill/>
            </a:ln>
            <a:effectLst/>
          </c:spPr>
          <c:invertIfNegative val="0"/>
          <c:cat>
            <c:strRef>
              <c:f>Sheet5!$A$20:$A$24</c:f>
              <c:strCache>
                <c:ptCount val="5"/>
                <c:pt idx="0">
                  <c:v>Horticulture and fruit growing</c:v>
                </c:pt>
                <c:pt idx="1">
                  <c:v>Sheep-beef</c:v>
                </c:pt>
                <c:pt idx="2">
                  <c:v>Dairy</c:v>
                </c:pt>
                <c:pt idx="3">
                  <c:v>Other agriculture</c:v>
                </c:pt>
                <c:pt idx="4">
                  <c:v>Forestry</c:v>
                </c:pt>
              </c:strCache>
            </c:strRef>
          </c:cat>
          <c:val>
            <c:numRef>
              <c:f>Sheet5!$E$34:$E$38</c:f>
              <c:numCache>
                <c:formatCode>General</c:formatCode>
                <c:ptCount val="5"/>
                <c:pt idx="0">
                  <c:v>5.0000000000000001E-3</c:v>
                </c:pt>
                <c:pt idx="1">
                  <c:v>2.6269999999999998</c:v>
                </c:pt>
                <c:pt idx="2">
                  <c:v>3.0000000000000001E-3</c:v>
                </c:pt>
                <c:pt idx="3">
                  <c:v>3.5000000000000003E-2</c:v>
                </c:pt>
                <c:pt idx="4">
                  <c:v>142.494</c:v>
                </c:pt>
              </c:numCache>
            </c:numRef>
          </c:val>
        </c:ser>
        <c:dLbls>
          <c:showLegendKey val="0"/>
          <c:showVal val="0"/>
          <c:showCatName val="0"/>
          <c:showSerName val="0"/>
          <c:showPercent val="0"/>
          <c:showBubbleSize val="0"/>
        </c:dLbls>
        <c:gapWidth val="150"/>
        <c:axId val="505881632"/>
        <c:axId val="505882024"/>
      </c:barChart>
      <c:catAx>
        <c:axId val="50588163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NZ" b="1"/>
                  <a:t>Industry demand</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5882024"/>
        <c:crosses val="autoZero"/>
        <c:auto val="1"/>
        <c:lblAlgn val="ctr"/>
        <c:lblOffset val="100"/>
        <c:noMultiLvlLbl val="0"/>
      </c:catAx>
      <c:valAx>
        <c:axId val="50588202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NZ" b="1"/>
                  <a:t>million $/ha</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58816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NZ" b="1"/>
              <a:t>Cropland Use Change (value)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Sheet5!$A$12</c:f>
              <c:strCache>
                <c:ptCount val="1"/>
                <c:pt idx="0">
                  <c:v>pc=0</c:v>
                </c:pt>
              </c:strCache>
            </c:strRef>
          </c:tx>
          <c:spPr>
            <a:solidFill>
              <a:srgbClr val="00B0F0"/>
            </a:solidFill>
            <a:ln>
              <a:noFill/>
            </a:ln>
            <a:effectLst/>
          </c:spPr>
          <c:invertIfNegative val="0"/>
          <c:cat>
            <c:strRef>
              <c:f>Sheet5!$A$13:$A$17</c:f>
              <c:strCache>
                <c:ptCount val="5"/>
                <c:pt idx="0">
                  <c:v>Horticulture and fruit growing</c:v>
                </c:pt>
                <c:pt idx="1">
                  <c:v>Sheep-beef</c:v>
                </c:pt>
                <c:pt idx="2">
                  <c:v>Dairy</c:v>
                </c:pt>
                <c:pt idx="3">
                  <c:v>Other agriculture</c:v>
                </c:pt>
                <c:pt idx="4">
                  <c:v>Forestry</c:v>
                </c:pt>
              </c:strCache>
            </c:strRef>
          </c:cat>
          <c:val>
            <c:numRef>
              <c:f>Sheet5!$F$13:$F$17</c:f>
              <c:numCache>
                <c:formatCode>General</c:formatCode>
                <c:ptCount val="5"/>
                <c:pt idx="0">
                  <c:v>20.085000000000001</c:v>
                </c:pt>
                <c:pt idx="1">
                  <c:v>85.563000000000002</c:v>
                </c:pt>
                <c:pt idx="2">
                  <c:v>7.8179999999999996</c:v>
                </c:pt>
                <c:pt idx="3">
                  <c:v>3.3159999999999998</c:v>
                </c:pt>
                <c:pt idx="4">
                  <c:v>0.27900000000000003</c:v>
                </c:pt>
              </c:numCache>
            </c:numRef>
          </c:val>
        </c:ser>
        <c:ser>
          <c:idx val="1"/>
          <c:order val="1"/>
          <c:tx>
            <c:strRef>
              <c:f>Sheet5!$A$19</c:f>
              <c:strCache>
                <c:ptCount val="1"/>
                <c:pt idx="0">
                  <c:v>pc=25</c:v>
                </c:pt>
              </c:strCache>
            </c:strRef>
          </c:tx>
          <c:spPr>
            <a:solidFill>
              <a:srgbClr val="FFC000"/>
            </a:solidFill>
            <a:ln>
              <a:noFill/>
            </a:ln>
            <a:effectLst/>
          </c:spPr>
          <c:invertIfNegative val="0"/>
          <c:cat>
            <c:strRef>
              <c:f>Sheet5!$A$13:$A$17</c:f>
              <c:strCache>
                <c:ptCount val="5"/>
                <c:pt idx="0">
                  <c:v>Horticulture and fruit growing</c:v>
                </c:pt>
                <c:pt idx="1">
                  <c:v>Sheep-beef</c:v>
                </c:pt>
                <c:pt idx="2">
                  <c:v>Dairy</c:v>
                </c:pt>
                <c:pt idx="3">
                  <c:v>Other agriculture</c:v>
                </c:pt>
                <c:pt idx="4">
                  <c:v>Forestry</c:v>
                </c:pt>
              </c:strCache>
            </c:strRef>
          </c:cat>
          <c:val>
            <c:numRef>
              <c:f>Sheet5!$F$20:$F$24</c:f>
              <c:numCache>
                <c:formatCode>General</c:formatCode>
                <c:ptCount val="5"/>
                <c:pt idx="0">
                  <c:v>17.917000000000002</c:v>
                </c:pt>
                <c:pt idx="1">
                  <c:v>82.662000000000006</c:v>
                </c:pt>
                <c:pt idx="2">
                  <c:v>6.327</c:v>
                </c:pt>
                <c:pt idx="3">
                  <c:v>2.2250000000000001</c:v>
                </c:pt>
                <c:pt idx="4">
                  <c:v>7.931</c:v>
                </c:pt>
              </c:numCache>
            </c:numRef>
          </c:val>
        </c:ser>
        <c:ser>
          <c:idx val="2"/>
          <c:order val="2"/>
          <c:tx>
            <c:strRef>
              <c:f>Sheet5!$A$26</c:f>
              <c:strCache>
                <c:ptCount val="1"/>
                <c:pt idx="0">
                  <c:v>pc=50</c:v>
                </c:pt>
              </c:strCache>
            </c:strRef>
          </c:tx>
          <c:spPr>
            <a:solidFill>
              <a:srgbClr val="7030A0"/>
            </a:solidFill>
            <a:ln>
              <a:noFill/>
            </a:ln>
            <a:effectLst/>
          </c:spPr>
          <c:invertIfNegative val="0"/>
          <c:cat>
            <c:strRef>
              <c:f>Sheet5!$A$13:$A$17</c:f>
              <c:strCache>
                <c:ptCount val="5"/>
                <c:pt idx="0">
                  <c:v>Horticulture and fruit growing</c:v>
                </c:pt>
                <c:pt idx="1">
                  <c:v>Sheep-beef</c:v>
                </c:pt>
                <c:pt idx="2">
                  <c:v>Dairy</c:v>
                </c:pt>
                <c:pt idx="3">
                  <c:v>Other agriculture</c:v>
                </c:pt>
                <c:pt idx="4">
                  <c:v>Forestry</c:v>
                </c:pt>
              </c:strCache>
            </c:strRef>
          </c:cat>
          <c:val>
            <c:numRef>
              <c:f>Sheet5!$F$27:$F$31</c:f>
              <c:numCache>
                <c:formatCode>General</c:formatCode>
                <c:ptCount val="5"/>
                <c:pt idx="0">
                  <c:v>13.659000000000001</c:v>
                </c:pt>
                <c:pt idx="1">
                  <c:v>70.992000000000004</c:v>
                </c:pt>
                <c:pt idx="2">
                  <c:v>4.2309999999999999</c:v>
                </c:pt>
                <c:pt idx="3">
                  <c:v>1.5629999999999999</c:v>
                </c:pt>
                <c:pt idx="4">
                  <c:v>26.617000000000001</c:v>
                </c:pt>
              </c:numCache>
            </c:numRef>
          </c:val>
        </c:ser>
        <c:ser>
          <c:idx val="3"/>
          <c:order val="3"/>
          <c:tx>
            <c:strRef>
              <c:f>Sheet5!$A$33</c:f>
              <c:strCache>
                <c:ptCount val="1"/>
                <c:pt idx="0">
                  <c:v>pc=100</c:v>
                </c:pt>
              </c:strCache>
            </c:strRef>
          </c:tx>
          <c:spPr>
            <a:solidFill>
              <a:srgbClr val="FF0000"/>
            </a:solidFill>
            <a:ln>
              <a:noFill/>
            </a:ln>
            <a:effectLst/>
          </c:spPr>
          <c:invertIfNegative val="0"/>
          <c:cat>
            <c:strRef>
              <c:f>Sheet5!$A$13:$A$17</c:f>
              <c:strCache>
                <c:ptCount val="5"/>
                <c:pt idx="0">
                  <c:v>Horticulture and fruit growing</c:v>
                </c:pt>
                <c:pt idx="1">
                  <c:v>Sheep-beef</c:v>
                </c:pt>
                <c:pt idx="2">
                  <c:v>Dairy</c:v>
                </c:pt>
                <c:pt idx="3">
                  <c:v>Other agriculture</c:v>
                </c:pt>
                <c:pt idx="4">
                  <c:v>Forestry</c:v>
                </c:pt>
              </c:strCache>
            </c:strRef>
          </c:cat>
          <c:val>
            <c:numRef>
              <c:f>Sheet5!$F$34:$F$38</c:f>
              <c:numCache>
                <c:formatCode>General</c:formatCode>
                <c:ptCount val="5"/>
                <c:pt idx="0">
                  <c:v>3.7519999999999998</c:v>
                </c:pt>
                <c:pt idx="1">
                  <c:v>41.68</c:v>
                </c:pt>
                <c:pt idx="2">
                  <c:v>0.08</c:v>
                </c:pt>
                <c:pt idx="3">
                  <c:v>0.621</c:v>
                </c:pt>
                <c:pt idx="4">
                  <c:v>68.938999999999993</c:v>
                </c:pt>
              </c:numCache>
            </c:numRef>
          </c:val>
        </c:ser>
        <c:dLbls>
          <c:showLegendKey val="0"/>
          <c:showVal val="0"/>
          <c:showCatName val="0"/>
          <c:showSerName val="0"/>
          <c:showPercent val="0"/>
          <c:showBubbleSize val="0"/>
        </c:dLbls>
        <c:gapWidth val="150"/>
        <c:axId val="505882808"/>
        <c:axId val="505883200"/>
      </c:barChart>
      <c:catAx>
        <c:axId val="50588280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NZ" b="1"/>
                  <a:t>Industry demand</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5883200"/>
        <c:crosses val="autoZero"/>
        <c:auto val="1"/>
        <c:lblAlgn val="ctr"/>
        <c:lblOffset val="100"/>
        <c:noMultiLvlLbl val="0"/>
      </c:catAx>
      <c:valAx>
        <c:axId val="50588320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NZ" b="1"/>
                  <a:t>million $/ha</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58828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4AB691-98FC-41A7-AF68-E2B71D9BD354}" type="datetimeFigureOut">
              <a:rPr lang="en-US" smtClean="0"/>
              <a:t>8/21/2014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CB2564-0B27-4971-B791-EF62FD0DF768}" type="slidenum">
              <a:rPr lang="en-US" smtClean="0"/>
              <a:t>‹#›</a:t>
            </a:fld>
            <a:endParaRPr lang="en-US"/>
          </a:p>
        </p:txBody>
      </p:sp>
    </p:spTree>
    <p:extLst>
      <p:ext uri="{BB962C8B-B14F-4D97-AF65-F5344CB8AC3E}">
        <p14:creationId xmlns:p14="http://schemas.microsoft.com/office/powerpoint/2010/main" val="35652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B2564-0B27-4971-B791-EF62FD0DF768}" type="slidenum">
              <a:rPr lang="en-US" smtClean="0"/>
              <a:t>1</a:t>
            </a:fld>
            <a:endParaRPr lang="en-US"/>
          </a:p>
        </p:txBody>
      </p:sp>
    </p:spTree>
    <p:extLst>
      <p:ext uri="{BB962C8B-B14F-4D97-AF65-F5344CB8AC3E}">
        <p14:creationId xmlns:p14="http://schemas.microsoft.com/office/powerpoint/2010/main" val="730893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GDP0 =  sum(c, </a:t>
            </a:r>
            <a:r>
              <a:rPr lang="en-NZ" b="1" dirty="0" err="1" smtClean="0"/>
              <a:t>chh.l</a:t>
            </a:r>
            <a:r>
              <a:rPr lang="en-NZ" b="1" dirty="0" smtClean="0"/>
              <a:t> * </a:t>
            </a:r>
            <a:r>
              <a:rPr lang="en-NZ" b="1" dirty="0" err="1" smtClean="0"/>
              <a:t>ch</a:t>
            </a:r>
            <a:r>
              <a:rPr lang="en-NZ" b="1" dirty="0" smtClean="0"/>
              <a:t>(c) + </a:t>
            </a:r>
            <a:r>
              <a:rPr lang="en-NZ" b="1" dirty="0" err="1" smtClean="0"/>
              <a:t>Investment.l</a:t>
            </a:r>
            <a:r>
              <a:rPr lang="en-NZ" b="1" dirty="0" smtClean="0"/>
              <a:t>(c) + </a:t>
            </a:r>
            <a:r>
              <a:rPr lang="en-NZ" b="1" dirty="0" err="1" smtClean="0"/>
              <a:t>govtc.l</a:t>
            </a:r>
            <a:r>
              <a:rPr lang="en-NZ" b="1" dirty="0" smtClean="0"/>
              <a:t> * cg(c) + </a:t>
            </a:r>
            <a:r>
              <a:rPr lang="en-NZ" b="1" dirty="0" err="1" smtClean="0"/>
              <a:t>Export.l</a:t>
            </a:r>
            <a:r>
              <a:rPr lang="en-NZ" b="1" dirty="0" smtClean="0"/>
              <a:t>(c) - </a:t>
            </a:r>
            <a:r>
              <a:rPr lang="en-NZ" b="1" dirty="0" err="1" smtClean="0"/>
              <a:t>Import.l</a:t>
            </a:r>
            <a:r>
              <a:rPr lang="en-NZ" b="1" dirty="0" smtClean="0"/>
              <a:t>(c));</a:t>
            </a:r>
            <a:endParaRPr lang="en-NZ" b="1" dirty="0"/>
          </a:p>
        </p:txBody>
      </p:sp>
      <p:sp>
        <p:nvSpPr>
          <p:cNvPr id="4" name="Slide Number Placeholder 3"/>
          <p:cNvSpPr>
            <a:spLocks noGrp="1"/>
          </p:cNvSpPr>
          <p:nvPr>
            <p:ph type="sldNum" sz="quarter" idx="10"/>
          </p:nvPr>
        </p:nvSpPr>
        <p:spPr/>
        <p:txBody>
          <a:bodyPr/>
          <a:lstStyle/>
          <a:p>
            <a:fld id="{F2CB2564-0B27-4971-B791-EF62FD0DF768}" type="slidenum">
              <a:rPr lang="en-US" smtClean="0"/>
              <a:t>19</a:t>
            </a:fld>
            <a:endParaRPr lang="en-US"/>
          </a:p>
        </p:txBody>
      </p:sp>
    </p:spTree>
    <p:extLst>
      <p:ext uri="{BB962C8B-B14F-4D97-AF65-F5344CB8AC3E}">
        <p14:creationId xmlns:p14="http://schemas.microsoft.com/office/powerpoint/2010/main" val="3384831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marks imply</a:t>
            </a:r>
            <a:r>
              <a:rPr lang="en-US" baseline="0" dirty="0" smtClean="0"/>
              <a:t> an increase of the imported goods</a:t>
            </a:r>
            <a:endParaRPr lang="en-NZ" dirty="0"/>
          </a:p>
        </p:txBody>
      </p:sp>
      <p:sp>
        <p:nvSpPr>
          <p:cNvPr id="4" name="Slide Number Placeholder 3"/>
          <p:cNvSpPr>
            <a:spLocks noGrp="1"/>
          </p:cNvSpPr>
          <p:nvPr>
            <p:ph type="sldNum" sz="quarter" idx="10"/>
          </p:nvPr>
        </p:nvSpPr>
        <p:spPr/>
        <p:txBody>
          <a:bodyPr/>
          <a:lstStyle/>
          <a:p>
            <a:fld id="{F2CB2564-0B27-4971-B791-EF62FD0DF768}" type="slidenum">
              <a:rPr lang="en-US" smtClean="0"/>
              <a:t>21</a:t>
            </a:fld>
            <a:endParaRPr lang="en-US"/>
          </a:p>
        </p:txBody>
      </p:sp>
    </p:spTree>
    <p:extLst>
      <p:ext uri="{BB962C8B-B14F-4D97-AF65-F5344CB8AC3E}">
        <p14:creationId xmlns:p14="http://schemas.microsoft.com/office/powerpoint/2010/main" val="233313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B2564-0B27-4971-B791-EF62FD0DF768}" type="slidenum">
              <a:rPr lang="en-US" smtClean="0"/>
              <a:t>2</a:t>
            </a:fld>
            <a:endParaRPr lang="en-US"/>
          </a:p>
        </p:txBody>
      </p:sp>
    </p:spTree>
    <p:extLst>
      <p:ext uri="{BB962C8B-B14F-4D97-AF65-F5344CB8AC3E}">
        <p14:creationId xmlns:p14="http://schemas.microsoft.com/office/powerpoint/2010/main" val="108345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Higher carbon tax extends the rotation age. NZ is price taker to the world price, timber price in NZ dollars is going up.</a:t>
            </a:r>
            <a:endParaRPr lang="en-NZ" b="1" i="1" dirty="0" smtClean="0"/>
          </a:p>
          <a:p>
            <a:endParaRPr lang="en-NZ" dirty="0"/>
          </a:p>
        </p:txBody>
      </p:sp>
      <p:sp>
        <p:nvSpPr>
          <p:cNvPr id="4" name="Slide Number Placeholder 3"/>
          <p:cNvSpPr>
            <a:spLocks noGrp="1"/>
          </p:cNvSpPr>
          <p:nvPr>
            <p:ph type="sldNum" sz="quarter" idx="10"/>
          </p:nvPr>
        </p:nvSpPr>
        <p:spPr/>
        <p:txBody>
          <a:bodyPr/>
          <a:lstStyle/>
          <a:p>
            <a:fld id="{F2CB2564-0B27-4971-B791-EF62FD0DF768}" type="slidenum">
              <a:rPr lang="en-US" smtClean="0"/>
              <a:t>11</a:t>
            </a:fld>
            <a:endParaRPr lang="en-US"/>
          </a:p>
        </p:txBody>
      </p:sp>
    </p:spTree>
    <p:extLst>
      <p:ext uri="{BB962C8B-B14F-4D97-AF65-F5344CB8AC3E}">
        <p14:creationId xmlns:p14="http://schemas.microsoft.com/office/powerpoint/2010/main" val="306001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Pl: land</a:t>
            </a:r>
            <a:r>
              <a:rPr lang="en-US" b="1" baseline="0" dirty="0" smtClean="0"/>
              <a:t> price</a:t>
            </a:r>
          </a:p>
          <a:p>
            <a:r>
              <a:rPr lang="en-US" b="1" baseline="0" dirty="0" smtClean="0"/>
              <a:t>Pc: carbon tax (price)</a:t>
            </a:r>
            <a:endParaRPr lang="en-NZ" b="1" dirty="0"/>
          </a:p>
        </p:txBody>
      </p:sp>
      <p:sp>
        <p:nvSpPr>
          <p:cNvPr id="4" name="Slide Number Placeholder 3"/>
          <p:cNvSpPr>
            <a:spLocks noGrp="1"/>
          </p:cNvSpPr>
          <p:nvPr>
            <p:ph type="sldNum" sz="quarter" idx="10"/>
          </p:nvPr>
        </p:nvSpPr>
        <p:spPr/>
        <p:txBody>
          <a:bodyPr/>
          <a:lstStyle/>
          <a:p>
            <a:fld id="{F2CB2564-0B27-4971-B791-EF62FD0DF768}" type="slidenum">
              <a:rPr lang="en-US" smtClean="0"/>
              <a:t>12</a:t>
            </a:fld>
            <a:endParaRPr lang="en-US"/>
          </a:p>
        </p:txBody>
      </p:sp>
    </p:spTree>
    <p:extLst>
      <p:ext uri="{BB962C8B-B14F-4D97-AF65-F5344CB8AC3E}">
        <p14:creationId xmlns:p14="http://schemas.microsoft.com/office/powerpoint/2010/main" val="140242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most land used</a:t>
            </a:r>
            <a:r>
              <a:rPr lang="en-US" b="1" baseline="0" dirty="0" smtClean="0"/>
              <a:t> in the forestry sector is forestland. </a:t>
            </a:r>
            <a:r>
              <a:rPr lang="en-US" b="1" dirty="0" smtClean="0">
                <a:solidFill>
                  <a:srgbClr val="00B050"/>
                </a:solidFill>
              </a:rPr>
              <a:t>Forest land is heavily increased in the forestry sector, but is decreased by agricultural sectors. </a:t>
            </a:r>
          </a:p>
          <a:p>
            <a:endParaRPr lang="en-NZ" dirty="0"/>
          </a:p>
        </p:txBody>
      </p:sp>
      <p:sp>
        <p:nvSpPr>
          <p:cNvPr id="4" name="Slide Number Placeholder 3"/>
          <p:cNvSpPr>
            <a:spLocks noGrp="1"/>
          </p:cNvSpPr>
          <p:nvPr>
            <p:ph type="sldNum" sz="quarter" idx="10"/>
          </p:nvPr>
        </p:nvSpPr>
        <p:spPr/>
        <p:txBody>
          <a:bodyPr/>
          <a:lstStyle/>
          <a:p>
            <a:fld id="{F2CB2564-0B27-4971-B791-EF62FD0DF768}" type="slidenum">
              <a:rPr lang="en-US" smtClean="0"/>
              <a:t>13</a:t>
            </a:fld>
            <a:endParaRPr lang="en-US"/>
          </a:p>
        </p:txBody>
      </p:sp>
    </p:spTree>
    <p:extLst>
      <p:ext uri="{BB962C8B-B14F-4D97-AF65-F5344CB8AC3E}">
        <p14:creationId xmlns:p14="http://schemas.microsoft.com/office/powerpoint/2010/main" val="3837644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The most land used in sheep-beef sector is “</a:t>
            </a:r>
            <a:r>
              <a:rPr lang="en-US" b="1" dirty="0" err="1" smtClean="0">
                <a:solidFill>
                  <a:srgbClr val="FF0000"/>
                </a:solidFill>
              </a:rPr>
              <a:t>otherland</a:t>
            </a:r>
            <a:r>
              <a:rPr lang="en-US" b="1" dirty="0" smtClean="0">
                <a:solidFill>
                  <a:srgbClr val="FF0000"/>
                </a:solidFill>
              </a:rPr>
              <a:t>”. </a:t>
            </a:r>
            <a:r>
              <a:rPr lang="en-US" b="1" dirty="0" smtClean="0">
                <a:solidFill>
                  <a:srgbClr val="00B050"/>
                </a:solidFill>
              </a:rPr>
              <a:t>Horticulture shares common feature with the forestry sector, sheep-beef reduces the “other land” use, dairy cattle remains the same “other land” use, other agriculture reduces the “other land” use change but not change much, forestry absorbs more “other land”.</a:t>
            </a:r>
            <a:endParaRPr lang="en-NZ" b="1" dirty="0" smtClean="0">
              <a:solidFill>
                <a:srgbClr val="00B050"/>
              </a:solidFill>
            </a:endParaRPr>
          </a:p>
          <a:p>
            <a:endParaRPr lang="en-NZ" dirty="0">
              <a:solidFill>
                <a:srgbClr val="FF0000"/>
              </a:solidFill>
            </a:endParaRPr>
          </a:p>
        </p:txBody>
      </p:sp>
      <p:sp>
        <p:nvSpPr>
          <p:cNvPr id="4" name="Slide Number Placeholder 3"/>
          <p:cNvSpPr>
            <a:spLocks noGrp="1"/>
          </p:cNvSpPr>
          <p:nvPr>
            <p:ph type="sldNum" sz="quarter" idx="10"/>
          </p:nvPr>
        </p:nvSpPr>
        <p:spPr/>
        <p:txBody>
          <a:bodyPr/>
          <a:lstStyle/>
          <a:p>
            <a:fld id="{F2CB2564-0B27-4971-B791-EF62FD0DF768}" type="slidenum">
              <a:rPr lang="en-US" smtClean="0"/>
              <a:t>14</a:t>
            </a:fld>
            <a:endParaRPr lang="en-US"/>
          </a:p>
        </p:txBody>
      </p:sp>
    </p:spTree>
    <p:extLst>
      <p:ext uri="{BB962C8B-B14F-4D97-AF65-F5344CB8AC3E}">
        <p14:creationId xmlns:p14="http://schemas.microsoft.com/office/powerpoint/2010/main" val="1007192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The most</a:t>
            </a:r>
            <a:r>
              <a:rPr lang="en-US" b="1" baseline="0" dirty="0" smtClean="0">
                <a:solidFill>
                  <a:srgbClr val="FF0000"/>
                </a:solidFill>
              </a:rPr>
              <a:t> land used in d</a:t>
            </a:r>
            <a:r>
              <a:rPr lang="en-US" b="1" dirty="0" smtClean="0">
                <a:solidFill>
                  <a:srgbClr val="FF0000"/>
                </a:solidFill>
              </a:rPr>
              <a:t>airy cattle sector is grassland.</a:t>
            </a:r>
            <a:r>
              <a:rPr lang="en-US" b="1" baseline="0" dirty="0" smtClean="0">
                <a:solidFill>
                  <a:srgbClr val="FF0000"/>
                </a:solidFill>
              </a:rPr>
              <a:t> </a:t>
            </a:r>
            <a:endParaRPr lang="en-NZ"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Sheep-beef sector suffers the most loss on grassland, since the grassland dominates the dairy cattle, so dairy sector increases the grassland use.  </a:t>
            </a:r>
            <a:endParaRPr lang="en-NZ" b="1" dirty="0" smtClean="0">
              <a:solidFill>
                <a:srgbClr val="00B050"/>
              </a:solidFill>
            </a:endParaRPr>
          </a:p>
          <a:p>
            <a:endParaRPr lang="en-NZ" dirty="0"/>
          </a:p>
        </p:txBody>
      </p:sp>
      <p:sp>
        <p:nvSpPr>
          <p:cNvPr id="4" name="Slide Number Placeholder 3"/>
          <p:cNvSpPr>
            <a:spLocks noGrp="1"/>
          </p:cNvSpPr>
          <p:nvPr>
            <p:ph type="sldNum" sz="quarter" idx="10"/>
          </p:nvPr>
        </p:nvSpPr>
        <p:spPr/>
        <p:txBody>
          <a:bodyPr/>
          <a:lstStyle/>
          <a:p>
            <a:fld id="{F2CB2564-0B27-4971-B791-EF62FD0DF768}" type="slidenum">
              <a:rPr lang="en-US" smtClean="0"/>
              <a:t>15</a:t>
            </a:fld>
            <a:endParaRPr lang="en-US"/>
          </a:p>
        </p:txBody>
      </p:sp>
    </p:spTree>
    <p:extLst>
      <p:ext uri="{BB962C8B-B14F-4D97-AF65-F5344CB8AC3E}">
        <p14:creationId xmlns:p14="http://schemas.microsoft.com/office/powerpoint/2010/main" val="2105106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The ratio represents</a:t>
            </a:r>
            <a:r>
              <a:rPr lang="en-US" b="1" baseline="0" dirty="0" smtClean="0">
                <a:solidFill>
                  <a:srgbClr val="FF0000"/>
                </a:solidFill>
              </a:rPr>
              <a:t> the proportion of the “scrubland” to each sector use under the four scenarios.</a:t>
            </a:r>
            <a:endParaRPr lang="en-NZ" b="1" dirty="0" smtClean="0">
              <a:solidFill>
                <a:srgbClr val="FF0000"/>
              </a:solidFill>
            </a:endParaRPr>
          </a:p>
          <a:p>
            <a:endParaRPr lang="en-NZ" dirty="0"/>
          </a:p>
        </p:txBody>
      </p:sp>
      <p:sp>
        <p:nvSpPr>
          <p:cNvPr id="4" name="Slide Number Placeholder 3"/>
          <p:cNvSpPr>
            <a:spLocks noGrp="1"/>
          </p:cNvSpPr>
          <p:nvPr>
            <p:ph type="sldNum" sz="quarter" idx="10"/>
          </p:nvPr>
        </p:nvSpPr>
        <p:spPr/>
        <p:txBody>
          <a:bodyPr/>
          <a:lstStyle/>
          <a:p>
            <a:fld id="{F2CB2564-0B27-4971-B791-EF62FD0DF768}" type="slidenum">
              <a:rPr lang="en-US" smtClean="0"/>
              <a:t>16</a:t>
            </a:fld>
            <a:endParaRPr lang="en-US"/>
          </a:p>
        </p:txBody>
      </p:sp>
    </p:spTree>
    <p:extLst>
      <p:ext uri="{BB962C8B-B14F-4D97-AF65-F5344CB8AC3E}">
        <p14:creationId xmlns:p14="http://schemas.microsoft.com/office/powerpoint/2010/main" val="4026000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Facing a higher carbon price, dairy cattle sector still wants to use more cropland. </a:t>
            </a:r>
          </a:p>
          <a:p>
            <a:endParaRPr lang="en-US" b="1" dirty="0" smtClean="0">
              <a:solidFill>
                <a:srgbClr val="FF0000"/>
              </a:solidFill>
            </a:endParaRPr>
          </a:p>
          <a:p>
            <a:r>
              <a:rPr lang="en-US" b="1" dirty="0" smtClean="0">
                <a:solidFill>
                  <a:srgbClr val="FF0000"/>
                </a:solidFill>
              </a:rPr>
              <a:t>(1). The elasticity of</a:t>
            </a:r>
            <a:r>
              <a:rPr lang="en-US" b="1" baseline="0" dirty="0" smtClean="0">
                <a:solidFill>
                  <a:srgbClr val="FF0000"/>
                </a:solidFill>
              </a:rPr>
              <a:t> demand drives the household spent more on relative cheaper “dairy</a:t>
            </a:r>
            <a:r>
              <a:rPr lang="en-US" b="1" baseline="0" smtClean="0">
                <a:solidFill>
                  <a:srgbClr val="FF0000"/>
                </a:solidFill>
              </a:rPr>
              <a:t>” products;</a:t>
            </a:r>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(2). The dairy farming needs the cropland for production;</a:t>
            </a:r>
          </a:p>
          <a:p>
            <a:endParaRPr lang="en-US" b="1" dirty="0" smtClean="0">
              <a:solidFill>
                <a:srgbClr val="FF0000"/>
              </a:solidFill>
            </a:endParaRPr>
          </a:p>
          <a:p>
            <a:r>
              <a:rPr lang="en-US" b="1" dirty="0" smtClean="0">
                <a:solidFill>
                  <a:srgbClr val="FF0000"/>
                </a:solidFill>
              </a:rPr>
              <a:t>(3). New land comes from the sheep-beef sector.</a:t>
            </a:r>
            <a:endParaRPr lang="en-NZ"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FF0000"/>
              </a:solidFill>
            </a:endParaRPr>
          </a:p>
          <a:p>
            <a:endParaRPr lang="en-NZ" dirty="0"/>
          </a:p>
        </p:txBody>
      </p:sp>
      <p:sp>
        <p:nvSpPr>
          <p:cNvPr id="4" name="Slide Number Placeholder 3"/>
          <p:cNvSpPr>
            <a:spLocks noGrp="1"/>
          </p:cNvSpPr>
          <p:nvPr>
            <p:ph type="sldNum" sz="quarter" idx="10"/>
          </p:nvPr>
        </p:nvSpPr>
        <p:spPr/>
        <p:txBody>
          <a:bodyPr/>
          <a:lstStyle/>
          <a:p>
            <a:fld id="{F2CB2564-0B27-4971-B791-EF62FD0DF768}" type="slidenum">
              <a:rPr lang="en-US" smtClean="0"/>
              <a:t>17</a:t>
            </a:fld>
            <a:endParaRPr lang="en-US"/>
          </a:p>
        </p:txBody>
      </p:sp>
    </p:spTree>
    <p:extLst>
      <p:ext uri="{BB962C8B-B14F-4D97-AF65-F5344CB8AC3E}">
        <p14:creationId xmlns:p14="http://schemas.microsoft.com/office/powerpoint/2010/main" val="1963635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0FEADD7A-6E31-4B3E-BC39-68BBE6CF5736}"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93E35-6307-42E3-A43C-3E3C7222BBC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FEADD7A-6E31-4B3E-BC39-68BBE6CF5736}"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93E35-6307-42E3-A43C-3E3C7222BB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FEADD7A-6E31-4B3E-BC39-68BBE6CF5736}"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93E35-6307-42E3-A43C-3E3C7222BB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FEADD7A-6E31-4B3E-BC39-68BBE6CF5736}"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93E35-6307-42E3-A43C-3E3C7222BB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ADD7A-6E31-4B3E-BC39-68BBE6CF5736}"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93E35-6307-42E3-A43C-3E3C7222BB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0FEADD7A-6E31-4B3E-BC39-68BBE6CF5736}"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93E35-6307-42E3-A43C-3E3C7222BB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0FEADD7A-6E31-4B3E-BC39-68BBE6CF5736}" type="datetimeFigureOut">
              <a:rPr lang="en-US" smtClean="0"/>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93E35-6307-42E3-A43C-3E3C7222BB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0FEADD7A-6E31-4B3E-BC39-68BBE6CF5736}" type="datetimeFigureOut">
              <a:rPr lang="en-US" smtClean="0"/>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93E35-6307-42E3-A43C-3E3C7222BB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ADD7A-6E31-4B3E-BC39-68BBE6CF5736}" type="datetimeFigureOut">
              <a:rPr lang="en-US" smtClean="0"/>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93E35-6307-42E3-A43C-3E3C7222BB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ADD7A-6E31-4B3E-BC39-68BBE6CF5736}"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93E35-6307-42E3-A43C-3E3C7222BBC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ADD7A-6E31-4B3E-BC39-68BBE6CF5736}"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93E35-6307-42E3-A43C-3E3C7222BB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ADD7A-6E31-4B3E-BC39-68BBE6CF5736}" type="datetimeFigureOut">
              <a:rPr lang="en-US" smtClean="0"/>
              <a:t>8/21/2014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93E35-6307-42E3-A43C-3E3C7222BBC5}" type="slidenum">
              <a:rPr lang="en-US" smtClean="0"/>
              <a:t>‹#›</a:t>
            </a:fld>
            <a:endParaRPr lang="en-US"/>
          </a:p>
        </p:txBody>
      </p:sp>
      <p:pic>
        <p:nvPicPr>
          <p:cNvPr id="10" name="Picture 24" descr="sky_TopSection"/>
          <p:cNvPicPr>
            <a:picLocks noChangeAspect="1" noChangeArrowheads="1"/>
          </p:cNvPicPr>
          <p:nvPr/>
        </p:nvPicPr>
        <p:blipFill>
          <a:blip r:embed="rId13"/>
          <a:srcRect/>
          <a:stretch>
            <a:fillRect/>
          </a:stretch>
        </p:blipFill>
        <p:spPr bwMode="auto">
          <a:xfrm>
            <a:off x="0" y="-182049"/>
            <a:ext cx="6629400" cy="1325033"/>
          </a:xfrm>
          <a:prstGeom prst="rect">
            <a:avLst/>
          </a:prstGeom>
          <a:noFill/>
          <a:ln w="9525">
            <a:noFill/>
            <a:miter lim="800000"/>
            <a:headEnd/>
            <a:tailEnd/>
          </a:ln>
        </p:spPr>
      </p:pic>
      <p:pic>
        <p:nvPicPr>
          <p:cNvPr id="11" name="Picture 21" descr="6835_powerpoint_v2"/>
          <p:cNvPicPr>
            <a:picLocks noChangeAspect="1" noChangeArrowheads="1"/>
          </p:cNvPicPr>
          <p:nvPr/>
        </p:nvPicPr>
        <p:blipFill>
          <a:blip r:embed="rId14">
            <a:clrChange>
              <a:clrFrom>
                <a:srgbClr val="000000"/>
              </a:clrFrom>
              <a:clrTo>
                <a:srgbClr val="000000">
                  <a:alpha val="0"/>
                </a:srgbClr>
              </a:clrTo>
            </a:clrChange>
          </a:blip>
          <a:srcRect/>
          <a:stretch>
            <a:fillRect/>
          </a:stretch>
        </p:blipFill>
        <p:spPr bwMode="auto">
          <a:xfrm>
            <a:off x="-11113" y="-190525"/>
            <a:ext cx="9155113" cy="1420284"/>
          </a:xfrm>
          <a:prstGeom prst="rect">
            <a:avLst/>
          </a:prstGeom>
          <a:noFill/>
          <a:ln w="9525">
            <a:noFill/>
            <a:miter lim="800000"/>
            <a:headEnd/>
            <a:tailEnd/>
          </a:ln>
        </p:spPr>
      </p:pic>
      <p:pic>
        <p:nvPicPr>
          <p:cNvPr id="9" name="Picture 26" descr="L:\EXT-REL\Graphic Designer\Logos\JPEGS\Biz Sch full colour LS.jpg"/>
          <p:cNvPicPr>
            <a:picLocks noChangeAspect="1" noChangeArrowheads="1"/>
          </p:cNvPicPr>
          <p:nvPr/>
        </p:nvPicPr>
        <p:blipFill>
          <a:blip r:embed="rId15"/>
          <a:srcRect/>
          <a:stretch>
            <a:fillRect/>
          </a:stretch>
        </p:blipFill>
        <p:spPr bwMode="auto">
          <a:xfrm>
            <a:off x="7072330" y="285729"/>
            <a:ext cx="1714512" cy="69566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2"/>
            <a:ext cx="7772400" cy="2043659"/>
          </a:xfrm>
        </p:spPr>
        <p:txBody>
          <a:bodyPr/>
          <a:lstStyle/>
          <a:p>
            <a:pPr algn="l"/>
            <a:r>
              <a:rPr lang="en-US" dirty="0" smtClean="0"/>
              <a:t>Land use change between forestry and agriculture under the NZ ETS</a:t>
            </a:r>
            <a:endParaRPr lang="en-US" dirty="0"/>
          </a:p>
        </p:txBody>
      </p:sp>
      <p:sp>
        <p:nvSpPr>
          <p:cNvPr id="3" name="Subtitle 2"/>
          <p:cNvSpPr>
            <a:spLocks noGrp="1"/>
          </p:cNvSpPr>
          <p:nvPr>
            <p:ph type="subTitle" idx="1"/>
          </p:nvPr>
        </p:nvSpPr>
        <p:spPr>
          <a:xfrm>
            <a:off x="899592" y="3933056"/>
            <a:ext cx="6872808" cy="2232248"/>
          </a:xfrm>
        </p:spPr>
        <p:txBody>
          <a:bodyPr numCol="1"/>
          <a:lstStyle/>
          <a:p>
            <a:pPr algn="l"/>
            <a:r>
              <a:rPr lang="en-US" sz="2800" dirty="0">
                <a:solidFill>
                  <a:schemeClr val="accent1">
                    <a:lumMod val="75000"/>
                  </a:schemeClr>
                </a:solidFill>
              </a:rPr>
              <a:t>Author: Yue Wang                                         </a:t>
            </a:r>
          </a:p>
          <a:p>
            <a:pPr algn="l"/>
            <a:r>
              <a:rPr lang="en-US" sz="2800" dirty="0">
                <a:solidFill>
                  <a:schemeClr val="accent1">
                    <a:lumMod val="75000"/>
                  </a:schemeClr>
                </a:solidFill>
              </a:rPr>
              <a:t>Co-authors: Stephen Poletti, Golbon Zakeri, </a:t>
            </a:r>
            <a:r>
              <a:rPr lang="en-US" sz="2800" dirty="0" err="1">
                <a:solidFill>
                  <a:schemeClr val="accent1">
                    <a:lumMod val="75000"/>
                  </a:schemeClr>
                </a:solidFill>
              </a:rPr>
              <a:t>Joon</a:t>
            </a:r>
            <a:r>
              <a:rPr lang="en-US" sz="2800" dirty="0">
                <a:solidFill>
                  <a:schemeClr val="accent1">
                    <a:lumMod val="75000"/>
                  </a:schemeClr>
                </a:solidFill>
              </a:rPr>
              <a:t> Hwan(John) Kim, Basil Sharp</a:t>
            </a:r>
          </a:p>
        </p:txBody>
      </p:sp>
    </p:spTree>
    <p:extLst>
      <p:ext uri="{BB962C8B-B14F-4D97-AF65-F5344CB8AC3E}">
        <p14:creationId xmlns:p14="http://schemas.microsoft.com/office/powerpoint/2010/main" val="2995260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Data</a:t>
            </a:r>
            <a:endParaRPr lang="en-NZ"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752"/>
                <a:ext cx="8229600" cy="4525963"/>
              </a:xfrm>
            </p:spPr>
            <p:txBody>
              <a:bodyPr/>
              <a:lstStyle/>
              <a:p>
                <a:r>
                  <a:rPr lang="en-US" sz="2000" dirty="0" smtClean="0"/>
                  <a:t>The National Exotic Forest Description (NEFD) (MPI, 2011) is used for estimating the shape parameters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𝑖</m:t>
                        </m:r>
                      </m:sub>
                    </m:sSub>
                  </m:oMath>
                </a14:m>
                <a:r>
                  <a:rPr lang="en-NZ" sz="2000" dirty="0" smtClean="0"/>
                  <a:t> in biomass timber yield </a:t>
                </a:r>
              </a:p>
              <a:p>
                <a:endParaRPr lang="en-NZ" sz="2000" dirty="0" smtClean="0"/>
              </a:p>
              <a:p>
                <a:r>
                  <a:rPr lang="en-NZ" sz="2000" dirty="0" smtClean="0"/>
                  <a:t>c1: 0.075316; c2</a:t>
                </a:r>
                <a:r>
                  <a:rPr lang="en-NZ" sz="2000" dirty="0"/>
                  <a:t>: 3.227245; </a:t>
                </a:r>
                <a:r>
                  <a:rPr lang="en-NZ" sz="2000" dirty="0" smtClean="0"/>
                  <a:t>c3: 0.06344, convert factor 0.86 metric tons CO2-e per cubic meter of wood, pickling factor is 0</a:t>
                </a:r>
              </a:p>
              <a:p>
                <a:endParaRPr lang="en-US" sz="2000" dirty="0"/>
              </a:p>
              <a:p>
                <a:r>
                  <a:rPr lang="en-US" sz="2000" dirty="0" smtClean="0"/>
                  <a:t>Interest rate is constant of 0.08</a:t>
                </a:r>
                <a:r>
                  <a:rPr lang="en-NZ" sz="2000" dirty="0" smtClean="0"/>
                  <a:t>, the initial timber price is set as the average export price of log per JAS m3 f.o.b. $187</a:t>
                </a:r>
              </a:p>
              <a:p>
                <a:endParaRPr lang="en-US" sz="2000" dirty="0"/>
              </a:p>
              <a:p>
                <a:r>
                  <a:rPr lang="en-US" sz="2000" dirty="0" smtClean="0"/>
                  <a:t>March 2007 Supply-use table, </a:t>
                </a:r>
                <a:r>
                  <a:rPr lang="en-US" sz="2000" dirty="0" err="1" smtClean="0"/>
                  <a:t>Agribase</a:t>
                </a:r>
                <a:r>
                  <a:rPr lang="en-US" sz="2000" dirty="0" smtClean="0"/>
                  <a:t> and LCDB v2 for land hectares</a:t>
                </a:r>
                <a:endParaRPr lang="en-US" sz="2000" dirty="0"/>
              </a:p>
              <a:p>
                <a:endParaRPr lang="en-US" sz="2000" dirty="0" smtClean="0"/>
              </a:p>
              <a:p>
                <a:r>
                  <a:rPr lang="en-US" sz="2000" dirty="0" smtClean="0"/>
                  <a:t>MPSGE language (mathematical programming system for general equilibrium)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752"/>
                <a:ext cx="8229600" cy="4525963"/>
              </a:xfrm>
              <a:blipFill rotWithShape="0">
                <a:blip r:embed="rId2"/>
                <a:stretch>
                  <a:fillRect l="-667" t="-673" b="-2692"/>
                </a:stretch>
              </a:blipFill>
            </p:spPr>
            <p:txBody>
              <a:bodyPr/>
              <a:lstStyle/>
              <a:p>
                <a:r>
                  <a:rPr lang="en-NZ">
                    <a:noFill/>
                  </a:rPr>
                  <a:t> </a:t>
                </a:r>
              </a:p>
            </p:txBody>
          </p:sp>
        </mc:Fallback>
      </mc:AlternateContent>
    </p:spTree>
    <p:extLst>
      <p:ext uri="{BB962C8B-B14F-4D97-AF65-F5344CB8AC3E}">
        <p14:creationId xmlns:p14="http://schemas.microsoft.com/office/powerpoint/2010/main" val="1757290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3" y="116632"/>
            <a:ext cx="8229600" cy="1143000"/>
          </a:xfrm>
        </p:spPr>
        <p:txBody>
          <a:bodyPr/>
          <a:lstStyle/>
          <a:p>
            <a:pPr algn="l"/>
            <a:r>
              <a:rPr lang="en-US" dirty="0" smtClean="0"/>
              <a:t>Results - Forestry</a:t>
            </a:r>
            <a:br>
              <a:rPr lang="en-US" dirty="0" smtClean="0"/>
            </a:br>
            <a:r>
              <a:rPr lang="en-US" dirty="0"/>
              <a:t/>
            </a:r>
            <a:br>
              <a:rPr lang="en-US" dirty="0"/>
            </a:br>
            <a:r>
              <a:rPr lang="en-US" dirty="0" smtClean="0"/>
              <a:t/>
            </a:r>
            <a:br>
              <a:rPr lang="en-US" dirty="0" smtClean="0"/>
            </a:br>
            <a:r>
              <a:rPr lang="en-US" dirty="0" smtClean="0"/>
              <a:t>                                        </a:t>
            </a:r>
            <a:endParaRPr lang="en-NZ" dirty="0"/>
          </a:p>
        </p:txBody>
      </p:sp>
      <p:graphicFrame>
        <p:nvGraphicFramePr>
          <p:cNvPr id="8" name="Table 7"/>
          <p:cNvGraphicFramePr>
            <a:graphicFrameLocks noGrp="1"/>
          </p:cNvGraphicFramePr>
          <p:nvPr>
            <p:extLst>
              <p:ext uri="{D42A27DB-BD31-4B8C-83A1-F6EECF244321}">
                <p14:modId xmlns:p14="http://schemas.microsoft.com/office/powerpoint/2010/main" val="1978914044"/>
              </p:ext>
            </p:extLst>
          </p:nvPr>
        </p:nvGraphicFramePr>
        <p:xfrm>
          <a:off x="4839687" y="3501008"/>
          <a:ext cx="4283967" cy="1152128"/>
        </p:xfrm>
        <a:graphic>
          <a:graphicData uri="http://schemas.openxmlformats.org/drawingml/2006/table">
            <a:tbl>
              <a:tblPr>
                <a:tableStyleId>{5C22544A-7EE6-4342-B048-85BDC9FD1C3A}</a:tableStyleId>
              </a:tblPr>
              <a:tblGrid>
                <a:gridCol w="1422870"/>
                <a:gridCol w="803679"/>
                <a:gridCol w="685806"/>
                <a:gridCol w="685806"/>
                <a:gridCol w="685806"/>
              </a:tblGrid>
              <a:tr h="272312">
                <a:tc>
                  <a:txBody>
                    <a:bodyPr/>
                    <a:lstStyle/>
                    <a:p>
                      <a:pPr algn="l" fontAlgn="b"/>
                      <a:r>
                        <a:rPr lang="en-NZ" sz="1400" b="1" u="none" strike="noStrike" dirty="0" smtClean="0">
                          <a:effectLst/>
                        </a:rPr>
                        <a:t>Forestry</a:t>
                      </a:r>
                      <a:endParaRPr lang="en-N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NZ" sz="1400" b="1" u="none" strike="noStrike" dirty="0" smtClean="0">
                          <a:effectLst/>
                        </a:rPr>
                        <a:t>Pc=0</a:t>
                      </a:r>
                      <a:endParaRPr lang="en-N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NZ" sz="1400" b="1" u="none" strike="noStrike" dirty="0" smtClean="0">
                          <a:effectLst/>
                        </a:rPr>
                        <a:t>Pc=25</a:t>
                      </a:r>
                      <a:endParaRPr lang="en-N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NZ" sz="1400" b="1" u="none" strike="noStrike" dirty="0" smtClean="0">
                          <a:effectLst/>
                        </a:rPr>
                        <a:t>Pc=50</a:t>
                      </a:r>
                      <a:endParaRPr lang="en-N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NZ" sz="1400" b="1" u="none" strike="noStrike" dirty="0" smtClean="0">
                          <a:effectLst/>
                        </a:rPr>
                        <a:t>Pc=100</a:t>
                      </a:r>
                      <a:endParaRPr lang="en-NZ" sz="1400" b="1" i="0" u="none" strike="noStrike" dirty="0">
                        <a:solidFill>
                          <a:srgbClr val="000000"/>
                        </a:solidFill>
                        <a:effectLst/>
                        <a:latin typeface="Calibri" panose="020F0502020204030204" pitchFamily="34" charset="0"/>
                      </a:endParaRPr>
                    </a:p>
                  </a:txBody>
                  <a:tcPr marL="9525" marR="9525" marT="9525" marB="0" anchor="b"/>
                </a:tc>
              </a:tr>
              <a:tr h="293272">
                <a:tc>
                  <a:txBody>
                    <a:bodyPr/>
                    <a:lstStyle/>
                    <a:p>
                      <a:pPr algn="l" fontAlgn="b"/>
                      <a:r>
                        <a:rPr lang="en-NZ" sz="1400" b="1" u="none" strike="noStrike" dirty="0">
                          <a:effectLst/>
                        </a:rPr>
                        <a:t>rotation </a:t>
                      </a:r>
                      <a:r>
                        <a:rPr lang="en-NZ" sz="1400" b="1" u="none" strike="noStrike" dirty="0" smtClean="0">
                          <a:effectLst/>
                        </a:rPr>
                        <a:t>year</a:t>
                      </a:r>
                      <a:endParaRPr lang="en-N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NZ" sz="1400" b="1" u="none" strike="noStrike" kern="1200" dirty="0">
                          <a:solidFill>
                            <a:schemeClr val="dk1"/>
                          </a:solidFill>
                          <a:effectLst/>
                          <a:latin typeface="+mn-lt"/>
                          <a:ea typeface="+mn-ea"/>
                          <a:cs typeface="+mn-cs"/>
                        </a:rPr>
                        <a:t>19.631</a:t>
                      </a:r>
                    </a:p>
                  </a:txBody>
                  <a:tcPr marL="9525" marR="9525" marT="9525" marB="0" anchor="b"/>
                </a:tc>
                <a:tc>
                  <a:txBody>
                    <a:bodyPr/>
                    <a:lstStyle/>
                    <a:p>
                      <a:pPr marL="0" algn="l" defTabSz="914400" rtl="0" eaLnBrk="1" fontAlgn="b" latinLnBrk="0" hangingPunct="1"/>
                      <a:r>
                        <a:rPr lang="en-NZ" sz="1400" b="1" u="none" strike="noStrike" kern="1200" dirty="0">
                          <a:solidFill>
                            <a:schemeClr val="dk1"/>
                          </a:solidFill>
                          <a:effectLst/>
                          <a:latin typeface="+mn-lt"/>
                          <a:ea typeface="+mn-ea"/>
                          <a:cs typeface="+mn-cs"/>
                        </a:rPr>
                        <a:t>20.227</a:t>
                      </a:r>
                    </a:p>
                  </a:txBody>
                  <a:tcPr marL="9525" marR="9525" marT="9525" marB="0" anchor="b"/>
                </a:tc>
                <a:tc>
                  <a:txBody>
                    <a:bodyPr/>
                    <a:lstStyle/>
                    <a:p>
                      <a:pPr marL="0" algn="l" defTabSz="914400" rtl="0" eaLnBrk="1" fontAlgn="b" latinLnBrk="0" hangingPunct="1"/>
                      <a:r>
                        <a:rPr lang="en-NZ" sz="1400" b="1" u="none" strike="noStrike" kern="1200">
                          <a:solidFill>
                            <a:schemeClr val="dk1"/>
                          </a:solidFill>
                          <a:effectLst/>
                          <a:latin typeface="+mn-lt"/>
                          <a:ea typeface="+mn-ea"/>
                          <a:cs typeface="+mn-cs"/>
                        </a:rPr>
                        <a:t>20.815</a:t>
                      </a:r>
                    </a:p>
                  </a:txBody>
                  <a:tcPr marL="9525" marR="9525" marT="9525" marB="0" anchor="b"/>
                </a:tc>
                <a:tc>
                  <a:txBody>
                    <a:bodyPr/>
                    <a:lstStyle/>
                    <a:p>
                      <a:pPr marL="0" algn="l" defTabSz="914400" rtl="0" eaLnBrk="1" fontAlgn="b" latinLnBrk="0" hangingPunct="1"/>
                      <a:r>
                        <a:rPr lang="en-NZ" sz="1400" b="1" u="none" strike="noStrike" kern="1200">
                          <a:solidFill>
                            <a:schemeClr val="dk1"/>
                          </a:solidFill>
                          <a:effectLst/>
                          <a:latin typeface="+mn-lt"/>
                          <a:ea typeface="+mn-ea"/>
                          <a:cs typeface="+mn-cs"/>
                        </a:rPr>
                        <a:t>22.046</a:t>
                      </a:r>
                    </a:p>
                  </a:txBody>
                  <a:tcPr marL="9525" marR="9525" marT="9525" marB="0" anchor="b"/>
                </a:tc>
              </a:tr>
              <a:tr h="293272">
                <a:tc>
                  <a:txBody>
                    <a:bodyPr/>
                    <a:lstStyle/>
                    <a:p>
                      <a:pPr algn="l" fontAlgn="b"/>
                      <a:r>
                        <a:rPr lang="en-NZ" sz="1400" b="1" u="none" strike="noStrike">
                          <a:effectLst/>
                        </a:rPr>
                        <a:t>yield</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NZ" sz="1400" b="1" u="none" strike="noStrike" kern="1200" dirty="0">
                          <a:solidFill>
                            <a:schemeClr val="dk1"/>
                          </a:solidFill>
                          <a:effectLst/>
                          <a:latin typeface="+mn-lt"/>
                          <a:ea typeface="+mn-ea"/>
                          <a:cs typeface="+mn-cs"/>
                        </a:rPr>
                        <a:t>322.612</a:t>
                      </a:r>
                    </a:p>
                  </a:txBody>
                  <a:tcPr marL="9525" marR="9525" marT="9525" marB="0" anchor="b"/>
                </a:tc>
                <a:tc>
                  <a:txBody>
                    <a:bodyPr/>
                    <a:lstStyle/>
                    <a:p>
                      <a:pPr marL="0" algn="l" defTabSz="914400" rtl="0" eaLnBrk="1" fontAlgn="b" latinLnBrk="0" hangingPunct="1"/>
                      <a:r>
                        <a:rPr lang="en-NZ" sz="1400" b="1" u="none" strike="noStrike" kern="1200" dirty="0">
                          <a:solidFill>
                            <a:schemeClr val="dk1"/>
                          </a:solidFill>
                          <a:effectLst/>
                          <a:latin typeface="+mn-lt"/>
                          <a:ea typeface="+mn-ea"/>
                          <a:cs typeface="+mn-cs"/>
                        </a:rPr>
                        <a:t>342.103</a:t>
                      </a:r>
                    </a:p>
                  </a:txBody>
                  <a:tcPr marL="9525" marR="9525" marT="9525" marB="0" anchor="b"/>
                </a:tc>
                <a:tc>
                  <a:txBody>
                    <a:bodyPr/>
                    <a:lstStyle/>
                    <a:p>
                      <a:pPr marL="0" algn="l" defTabSz="914400" rtl="0" eaLnBrk="1" fontAlgn="b" latinLnBrk="0" hangingPunct="1"/>
                      <a:r>
                        <a:rPr lang="en-NZ" sz="1400" b="1" u="none" strike="noStrike" kern="1200" dirty="0">
                          <a:solidFill>
                            <a:schemeClr val="dk1"/>
                          </a:solidFill>
                          <a:effectLst/>
                          <a:latin typeface="+mn-lt"/>
                          <a:ea typeface="+mn-ea"/>
                          <a:cs typeface="+mn-cs"/>
                        </a:rPr>
                        <a:t>361.516</a:t>
                      </a:r>
                    </a:p>
                  </a:txBody>
                  <a:tcPr marL="9525" marR="9525" marT="9525" marB="0" anchor="b"/>
                </a:tc>
                <a:tc>
                  <a:txBody>
                    <a:bodyPr/>
                    <a:lstStyle/>
                    <a:p>
                      <a:pPr marL="0" algn="l" defTabSz="914400" rtl="0" eaLnBrk="1" fontAlgn="b" latinLnBrk="0" hangingPunct="1"/>
                      <a:r>
                        <a:rPr lang="en-NZ" sz="1400" b="1" u="none" strike="noStrike" kern="1200" dirty="0">
                          <a:solidFill>
                            <a:schemeClr val="dk1"/>
                          </a:solidFill>
                          <a:effectLst/>
                          <a:latin typeface="+mn-lt"/>
                          <a:ea typeface="+mn-ea"/>
                          <a:cs typeface="+mn-cs"/>
                        </a:rPr>
                        <a:t>402.479</a:t>
                      </a:r>
                    </a:p>
                  </a:txBody>
                  <a:tcPr marL="9525" marR="9525" marT="9525" marB="0" anchor="b"/>
                </a:tc>
              </a:tr>
              <a:tr h="293272">
                <a:tc>
                  <a:txBody>
                    <a:bodyPr/>
                    <a:lstStyle/>
                    <a:p>
                      <a:pPr algn="l" fontAlgn="b"/>
                      <a:r>
                        <a:rPr lang="en-NZ" sz="1400" b="1" u="none" strike="noStrike" dirty="0">
                          <a:effectLst/>
                        </a:rPr>
                        <a:t>timber price</a:t>
                      </a:r>
                      <a:endParaRPr lang="en-N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NZ" sz="1400" b="1" u="none" strike="noStrike" kern="1200" dirty="0">
                          <a:solidFill>
                            <a:schemeClr val="dk1"/>
                          </a:solidFill>
                          <a:effectLst/>
                          <a:latin typeface="+mn-lt"/>
                          <a:ea typeface="+mn-ea"/>
                          <a:cs typeface="+mn-cs"/>
                        </a:rPr>
                        <a:t>186.983</a:t>
                      </a:r>
                    </a:p>
                  </a:txBody>
                  <a:tcPr marL="9525" marR="9525" marT="9525" marB="0" anchor="b"/>
                </a:tc>
                <a:tc>
                  <a:txBody>
                    <a:bodyPr/>
                    <a:lstStyle/>
                    <a:p>
                      <a:pPr marL="0" algn="l" defTabSz="914400" rtl="0" eaLnBrk="1" fontAlgn="b" latinLnBrk="0" hangingPunct="1"/>
                      <a:r>
                        <a:rPr lang="en-NZ" sz="1400" b="1" u="none" strike="noStrike" kern="1200" dirty="0">
                          <a:solidFill>
                            <a:schemeClr val="dk1"/>
                          </a:solidFill>
                          <a:effectLst/>
                          <a:latin typeface="+mn-lt"/>
                          <a:ea typeface="+mn-ea"/>
                          <a:cs typeface="+mn-cs"/>
                        </a:rPr>
                        <a:t>190.7</a:t>
                      </a:r>
                    </a:p>
                  </a:txBody>
                  <a:tcPr marL="9525" marR="9525" marT="9525" marB="0" anchor="b"/>
                </a:tc>
                <a:tc>
                  <a:txBody>
                    <a:bodyPr/>
                    <a:lstStyle/>
                    <a:p>
                      <a:pPr marL="0" algn="l" defTabSz="914400" rtl="0" eaLnBrk="1" fontAlgn="b" latinLnBrk="0" hangingPunct="1"/>
                      <a:r>
                        <a:rPr lang="en-NZ" sz="1400" b="1" u="none" strike="noStrike" kern="1200" dirty="0">
                          <a:solidFill>
                            <a:schemeClr val="dk1"/>
                          </a:solidFill>
                          <a:effectLst/>
                          <a:latin typeface="+mn-lt"/>
                          <a:ea typeface="+mn-ea"/>
                          <a:cs typeface="+mn-cs"/>
                        </a:rPr>
                        <a:t>196.009</a:t>
                      </a:r>
                    </a:p>
                  </a:txBody>
                  <a:tcPr marL="9525" marR="9525" marT="9525" marB="0" anchor="b"/>
                </a:tc>
                <a:tc>
                  <a:txBody>
                    <a:bodyPr/>
                    <a:lstStyle/>
                    <a:p>
                      <a:pPr marL="0" algn="l" defTabSz="914400" rtl="0" eaLnBrk="1" fontAlgn="b" latinLnBrk="0" hangingPunct="1"/>
                      <a:r>
                        <a:rPr lang="en-NZ" sz="1400" b="1" u="none" strike="noStrike" kern="1200" dirty="0">
                          <a:solidFill>
                            <a:schemeClr val="dk1"/>
                          </a:solidFill>
                          <a:effectLst/>
                          <a:latin typeface="+mn-lt"/>
                          <a:ea typeface="+mn-ea"/>
                          <a:cs typeface="+mn-cs"/>
                        </a:rPr>
                        <a:t>200.558</a:t>
                      </a:r>
                    </a:p>
                  </a:txBody>
                  <a:tcPr marL="9525" marR="9525" marT="9525" marB="0" anchor="b"/>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59663277"/>
              </p:ext>
            </p:extLst>
          </p:nvPr>
        </p:nvGraphicFramePr>
        <p:xfrm>
          <a:off x="4811614" y="5085184"/>
          <a:ext cx="4320481" cy="1152128"/>
        </p:xfrm>
        <a:graphic>
          <a:graphicData uri="http://schemas.openxmlformats.org/drawingml/2006/table">
            <a:tbl>
              <a:tblPr>
                <a:tableStyleId>{5C22544A-7EE6-4342-B048-85BDC9FD1C3A}</a:tableStyleId>
              </a:tblPr>
              <a:tblGrid>
                <a:gridCol w="1098222"/>
                <a:gridCol w="905128"/>
                <a:gridCol w="772377"/>
                <a:gridCol w="772377"/>
                <a:gridCol w="772377"/>
              </a:tblGrid>
              <a:tr h="288032">
                <a:tc>
                  <a:txBody>
                    <a:bodyPr/>
                    <a:lstStyle/>
                    <a:p>
                      <a:pPr algn="l" fontAlgn="b"/>
                      <a:r>
                        <a:rPr lang="en-NZ" sz="1400" b="1" u="none" strike="noStrike" dirty="0">
                          <a:effectLst/>
                        </a:rPr>
                        <a:t>NPV1</a:t>
                      </a:r>
                      <a:endParaRPr lang="en-N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NZ" sz="1400" b="1" u="none" strike="noStrike" kern="1200" dirty="0">
                          <a:solidFill>
                            <a:schemeClr val="dk1"/>
                          </a:solidFill>
                          <a:effectLst/>
                          <a:latin typeface="+mn-lt"/>
                          <a:ea typeface="+mn-ea"/>
                          <a:cs typeface="+mn-cs"/>
                        </a:rPr>
                        <a:t>12521.38</a:t>
                      </a:r>
                    </a:p>
                  </a:txBody>
                  <a:tcPr marL="9525" marR="9525" marT="9525" marB="0" anchor="b"/>
                </a:tc>
                <a:tc>
                  <a:txBody>
                    <a:bodyPr/>
                    <a:lstStyle/>
                    <a:p>
                      <a:pPr marL="0" algn="l" defTabSz="914400" rtl="0" eaLnBrk="1" fontAlgn="b" latinLnBrk="0" hangingPunct="1"/>
                      <a:r>
                        <a:rPr lang="en-NZ" sz="1400" b="1" u="none" strike="noStrike" kern="1200" dirty="0">
                          <a:solidFill>
                            <a:schemeClr val="dk1"/>
                          </a:solidFill>
                          <a:effectLst/>
                          <a:latin typeface="+mn-lt"/>
                          <a:ea typeface="+mn-ea"/>
                          <a:cs typeface="+mn-cs"/>
                        </a:rPr>
                        <a:t>12912.65</a:t>
                      </a:r>
                    </a:p>
                  </a:txBody>
                  <a:tcPr marL="9525" marR="9525" marT="9525" marB="0" anchor="b"/>
                </a:tc>
                <a:tc>
                  <a:txBody>
                    <a:bodyPr/>
                    <a:lstStyle/>
                    <a:p>
                      <a:pPr marL="0" algn="l" defTabSz="914400" rtl="0" eaLnBrk="1" fontAlgn="b" latinLnBrk="0" hangingPunct="1"/>
                      <a:r>
                        <a:rPr lang="en-NZ" sz="1400" b="1" u="none" strike="noStrike" kern="1200">
                          <a:solidFill>
                            <a:schemeClr val="dk1"/>
                          </a:solidFill>
                          <a:effectLst/>
                          <a:latin typeface="+mn-lt"/>
                          <a:ea typeface="+mn-ea"/>
                          <a:cs typeface="+mn-cs"/>
                        </a:rPr>
                        <a:t>13381.43</a:t>
                      </a:r>
                    </a:p>
                  </a:txBody>
                  <a:tcPr marL="9525" marR="9525" marT="9525" marB="0" anchor="b"/>
                </a:tc>
                <a:tc>
                  <a:txBody>
                    <a:bodyPr/>
                    <a:lstStyle/>
                    <a:p>
                      <a:pPr marL="0" algn="l" defTabSz="914400" rtl="0" eaLnBrk="1" fontAlgn="b" latinLnBrk="0" hangingPunct="1"/>
                      <a:r>
                        <a:rPr lang="en-NZ" sz="1400" b="1" u="none" strike="noStrike" kern="1200">
                          <a:solidFill>
                            <a:schemeClr val="dk1"/>
                          </a:solidFill>
                          <a:effectLst/>
                          <a:latin typeface="+mn-lt"/>
                          <a:ea typeface="+mn-ea"/>
                          <a:cs typeface="+mn-cs"/>
                        </a:rPr>
                        <a:t>13814.62</a:t>
                      </a:r>
                    </a:p>
                  </a:txBody>
                  <a:tcPr marL="9525" marR="9525" marT="9525" marB="0" anchor="b"/>
                </a:tc>
              </a:tr>
              <a:tr h="288032">
                <a:tc>
                  <a:txBody>
                    <a:bodyPr/>
                    <a:lstStyle/>
                    <a:p>
                      <a:pPr algn="l" fontAlgn="b"/>
                      <a:r>
                        <a:rPr lang="en-NZ" sz="1400" b="1" u="none" strike="noStrike">
                          <a:effectLst/>
                        </a:rPr>
                        <a:t>NPV2</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NZ" sz="1400" b="1" u="none" strike="noStrike" kern="1200">
                          <a:solidFill>
                            <a:schemeClr val="dk1"/>
                          </a:solidFill>
                          <a:effectLst/>
                          <a:latin typeface="+mn-lt"/>
                          <a:ea typeface="+mn-ea"/>
                          <a:cs typeface="+mn-cs"/>
                        </a:rPr>
                        <a:t>0</a:t>
                      </a:r>
                    </a:p>
                  </a:txBody>
                  <a:tcPr marL="9525" marR="9525" marT="9525" marB="0" anchor="b"/>
                </a:tc>
                <a:tc>
                  <a:txBody>
                    <a:bodyPr/>
                    <a:lstStyle/>
                    <a:p>
                      <a:pPr marL="0" algn="l" defTabSz="914400" rtl="0" eaLnBrk="1" fontAlgn="b" latinLnBrk="0" hangingPunct="1"/>
                      <a:r>
                        <a:rPr lang="en-NZ" sz="1400" b="1" u="none" strike="noStrike" kern="1200" dirty="0">
                          <a:solidFill>
                            <a:schemeClr val="dk1"/>
                          </a:solidFill>
                          <a:effectLst/>
                          <a:latin typeface="+mn-lt"/>
                          <a:ea typeface="+mn-ea"/>
                          <a:cs typeface="+mn-cs"/>
                        </a:rPr>
                        <a:t>2065.423</a:t>
                      </a:r>
                    </a:p>
                  </a:txBody>
                  <a:tcPr marL="9525" marR="9525" marT="9525" marB="0" anchor="b"/>
                </a:tc>
                <a:tc>
                  <a:txBody>
                    <a:bodyPr/>
                    <a:lstStyle/>
                    <a:p>
                      <a:pPr marL="0" algn="l" defTabSz="914400" rtl="0" eaLnBrk="1" fontAlgn="b" latinLnBrk="0" hangingPunct="1"/>
                      <a:r>
                        <a:rPr lang="en-NZ" sz="1400" b="1" u="none" strike="noStrike" kern="1200">
                          <a:solidFill>
                            <a:schemeClr val="dk1"/>
                          </a:solidFill>
                          <a:effectLst/>
                          <a:latin typeface="+mn-lt"/>
                          <a:ea typeface="+mn-ea"/>
                          <a:cs typeface="+mn-cs"/>
                        </a:rPr>
                        <a:t>4224.047</a:t>
                      </a:r>
                    </a:p>
                  </a:txBody>
                  <a:tcPr marL="9525" marR="9525" marT="9525" marB="0" anchor="b"/>
                </a:tc>
                <a:tc>
                  <a:txBody>
                    <a:bodyPr/>
                    <a:lstStyle/>
                    <a:p>
                      <a:pPr marL="0" algn="l" defTabSz="914400" rtl="0" eaLnBrk="1" fontAlgn="b" latinLnBrk="0" hangingPunct="1"/>
                      <a:r>
                        <a:rPr lang="en-NZ" sz="1400" b="1" u="none" strike="noStrike" kern="1200">
                          <a:solidFill>
                            <a:schemeClr val="dk1"/>
                          </a:solidFill>
                          <a:effectLst/>
                          <a:latin typeface="+mn-lt"/>
                          <a:ea typeface="+mn-ea"/>
                          <a:cs typeface="+mn-cs"/>
                        </a:rPr>
                        <a:t>8790.557</a:t>
                      </a:r>
                    </a:p>
                  </a:txBody>
                  <a:tcPr marL="9525" marR="9525" marT="9525" marB="0" anchor="b"/>
                </a:tc>
              </a:tr>
              <a:tr h="288032">
                <a:tc>
                  <a:txBody>
                    <a:bodyPr/>
                    <a:lstStyle/>
                    <a:p>
                      <a:pPr algn="l" fontAlgn="b"/>
                      <a:r>
                        <a:rPr lang="en-NZ" sz="1400" b="1" u="none" strike="noStrike">
                          <a:effectLst/>
                        </a:rPr>
                        <a:t>NPV3</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NZ" sz="1400" b="1" u="none" strike="noStrike" kern="1200">
                          <a:solidFill>
                            <a:schemeClr val="dk1"/>
                          </a:solidFill>
                          <a:effectLst/>
                          <a:latin typeface="+mn-lt"/>
                          <a:ea typeface="+mn-ea"/>
                          <a:cs typeface="+mn-cs"/>
                        </a:rPr>
                        <a:t>0</a:t>
                      </a:r>
                    </a:p>
                  </a:txBody>
                  <a:tcPr marL="9525" marR="9525" marT="9525" marB="0" anchor="b"/>
                </a:tc>
                <a:tc>
                  <a:txBody>
                    <a:bodyPr/>
                    <a:lstStyle/>
                    <a:p>
                      <a:pPr marL="0" algn="l" defTabSz="914400" rtl="0" eaLnBrk="1" fontAlgn="b" latinLnBrk="0" hangingPunct="1"/>
                      <a:r>
                        <a:rPr lang="en-NZ" sz="1400" b="1" u="none" strike="noStrike" kern="1200" dirty="0">
                          <a:solidFill>
                            <a:schemeClr val="dk1"/>
                          </a:solidFill>
                          <a:effectLst/>
                          <a:latin typeface="+mn-lt"/>
                          <a:ea typeface="+mn-ea"/>
                          <a:cs typeface="+mn-cs"/>
                        </a:rPr>
                        <a:t>-1458.28</a:t>
                      </a:r>
                    </a:p>
                  </a:txBody>
                  <a:tcPr marL="9525" marR="9525" marT="9525" marB="0" anchor="b"/>
                </a:tc>
                <a:tc>
                  <a:txBody>
                    <a:bodyPr/>
                    <a:lstStyle/>
                    <a:p>
                      <a:pPr marL="0" algn="l" defTabSz="914400" rtl="0" eaLnBrk="1" fontAlgn="b" latinLnBrk="0" hangingPunct="1"/>
                      <a:r>
                        <a:rPr lang="en-NZ" sz="1400" b="1" u="none" strike="noStrike" kern="1200" dirty="0">
                          <a:solidFill>
                            <a:schemeClr val="dk1"/>
                          </a:solidFill>
                          <a:effectLst/>
                          <a:latin typeface="+mn-lt"/>
                          <a:ea typeface="+mn-ea"/>
                          <a:cs typeface="+mn-cs"/>
                        </a:rPr>
                        <a:t>-2940.39</a:t>
                      </a:r>
                    </a:p>
                  </a:txBody>
                  <a:tcPr marL="9525" marR="9525" marT="9525" marB="0" anchor="b"/>
                </a:tc>
                <a:tc>
                  <a:txBody>
                    <a:bodyPr/>
                    <a:lstStyle/>
                    <a:p>
                      <a:pPr marL="0" algn="l" defTabSz="914400" rtl="0" eaLnBrk="1" fontAlgn="b" latinLnBrk="0" hangingPunct="1"/>
                      <a:r>
                        <a:rPr lang="en-NZ" sz="1400" b="1" u="none" strike="noStrike" kern="1200">
                          <a:solidFill>
                            <a:schemeClr val="dk1"/>
                          </a:solidFill>
                          <a:effectLst/>
                          <a:latin typeface="+mn-lt"/>
                          <a:ea typeface="+mn-ea"/>
                          <a:cs typeface="+mn-cs"/>
                        </a:rPr>
                        <a:t>-5933.08</a:t>
                      </a:r>
                    </a:p>
                  </a:txBody>
                  <a:tcPr marL="9525" marR="9525" marT="9525" marB="0" anchor="b"/>
                </a:tc>
              </a:tr>
              <a:tr h="288032">
                <a:tc>
                  <a:txBody>
                    <a:bodyPr/>
                    <a:lstStyle/>
                    <a:p>
                      <a:pPr algn="l" fontAlgn="b"/>
                      <a:r>
                        <a:rPr lang="en-NZ" sz="1400" b="1" u="none" strike="noStrike">
                          <a:effectLst/>
                        </a:rPr>
                        <a:t>NPV4</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NZ" sz="1400" b="1" u="none" strike="noStrike" kern="1200">
                          <a:solidFill>
                            <a:schemeClr val="dk1"/>
                          </a:solidFill>
                          <a:effectLst/>
                          <a:latin typeface="+mn-lt"/>
                          <a:ea typeface="+mn-ea"/>
                          <a:cs typeface="+mn-cs"/>
                        </a:rPr>
                        <a:t>15808.61</a:t>
                      </a:r>
                    </a:p>
                  </a:txBody>
                  <a:tcPr marL="9525" marR="9525" marT="9525" marB="0" anchor="b"/>
                </a:tc>
                <a:tc>
                  <a:txBody>
                    <a:bodyPr/>
                    <a:lstStyle/>
                    <a:p>
                      <a:pPr marL="0" algn="l" defTabSz="914400" rtl="0" eaLnBrk="1" fontAlgn="b" latinLnBrk="0" hangingPunct="1"/>
                      <a:r>
                        <a:rPr lang="en-NZ" sz="1400" b="1" u="none" strike="noStrike" kern="1200">
                          <a:solidFill>
                            <a:schemeClr val="dk1"/>
                          </a:solidFill>
                          <a:effectLst/>
                          <a:latin typeface="+mn-lt"/>
                          <a:ea typeface="+mn-ea"/>
                          <a:cs typeface="+mn-cs"/>
                        </a:rPr>
                        <a:t>16863.16</a:t>
                      </a:r>
                    </a:p>
                  </a:txBody>
                  <a:tcPr marL="9525" marR="9525" marT="9525" marB="0" anchor="b"/>
                </a:tc>
                <a:tc>
                  <a:txBody>
                    <a:bodyPr/>
                    <a:lstStyle/>
                    <a:p>
                      <a:pPr marL="0" algn="l" defTabSz="914400" rtl="0" eaLnBrk="1" fontAlgn="b" latinLnBrk="0" hangingPunct="1"/>
                      <a:r>
                        <a:rPr lang="en-NZ" sz="1400" b="1" u="none" strike="noStrike" kern="1200" dirty="0">
                          <a:solidFill>
                            <a:schemeClr val="dk1"/>
                          </a:solidFill>
                          <a:effectLst/>
                          <a:latin typeface="+mn-lt"/>
                          <a:ea typeface="+mn-ea"/>
                          <a:cs typeface="+mn-cs"/>
                        </a:rPr>
                        <a:t>18086.09</a:t>
                      </a:r>
                    </a:p>
                  </a:txBody>
                  <a:tcPr marL="9525" marR="9525" marT="9525" marB="0" anchor="b"/>
                </a:tc>
                <a:tc>
                  <a:txBody>
                    <a:bodyPr/>
                    <a:lstStyle/>
                    <a:p>
                      <a:pPr marL="0" algn="l" defTabSz="914400" rtl="0" eaLnBrk="1" fontAlgn="b" latinLnBrk="0" hangingPunct="1"/>
                      <a:r>
                        <a:rPr lang="en-NZ" sz="1400" b="1" u="none" strike="noStrike" kern="1200" dirty="0">
                          <a:solidFill>
                            <a:schemeClr val="dk1"/>
                          </a:solidFill>
                          <a:effectLst/>
                          <a:latin typeface="+mn-lt"/>
                          <a:ea typeface="+mn-ea"/>
                          <a:cs typeface="+mn-cs"/>
                        </a:rPr>
                        <a:t>20121.07</a:t>
                      </a:r>
                    </a:p>
                  </a:txBody>
                  <a:tcPr marL="9525" marR="9525" marT="9525" marB="0" anchor="b"/>
                </a:tc>
              </a:tr>
            </a:tbl>
          </a:graphicData>
        </a:graphic>
      </p:graphicFrame>
      <p:graphicFrame>
        <p:nvGraphicFramePr>
          <p:cNvPr id="13" name="Chart 12"/>
          <p:cNvGraphicFramePr>
            <a:graphicFrameLocks/>
          </p:cNvGraphicFramePr>
          <p:nvPr>
            <p:extLst>
              <p:ext uri="{D42A27DB-BD31-4B8C-83A1-F6EECF244321}">
                <p14:modId xmlns:p14="http://schemas.microsoft.com/office/powerpoint/2010/main" val="2269195819"/>
              </p:ext>
            </p:extLst>
          </p:nvPr>
        </p:nvGraphicFramePr>
        <p:xfrm>
          <a:off x="179512" y="1124744"/>
          <a:ext cx="3960440"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1773998521"/>
              </p:ext>
            </p:extLst>
          </p:nvPr>
        </p:nvGraphicFramePr>
        <p:xfrm>
          <a:off x="4644008" y="1124744"/>
          <a:ext cx="3851920" cy="2025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3149164262"/>
              </p:ext>
            </p:extLst>
          </p:nvPr>
        </p:nvGraphicFramePr>
        <p:xfrm>
          <a:off x="28133" y="3356992"/>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31540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Results - Land price change</a:t>
            </a:r>
            <a:endParaRPr lang="en-NZ" dirty="0"/>
          </a:p>
        </p:txBody>
      </p:sp>
      <p:sp>
        <p:nvSpPr>
          <p:cNvPr id="6" name="TextBox 5"/>
          <p:cNvSpPr txBox="1"/>
          <p:nvPr/>
        </p:nvSpPr>
        <p:spPr>
          <a:xfrm>
            <a:off x="5497760" y="3429000"/>
            <a:ext cx="3646240" cy="1569660"/>
          </a:xfrm>
          <a:prstGeom prst="rect">
            <a:avLst/>
          </a:prstGeom>
          <a:noFill/>
        </p:spPr>
        <p:txBody>
          <a:bodyPr wrap="square" rtlCol="0">
            <a:spAutoFit/>
          </a:bodyPr>
          <a:lstStyle/>
          <a:p>
            <a:r>
              <a:rPr lang="en-US" sz="2400" b="1" dirty="0" smtClean="0"/>
              <a:t>Land price is increasing due to the strong demand. Forestry land increases </a:t>
            </a:r>
            <a:r>
              <a:rPr lang="en-US" sz="2400" b="1" dirty="0" smtClean="0">
                <a:solidFill>
                  <a:srgbClr val="FF0000"/>
                </a:solidFill>
              </a:rPr>
              <a:t>the most.</a:t>
            </a:r>
            <a:endParaRPr lang="en-NZ" sz="2400" b="1" dirty="0">
              <a:solidFill>
                <a:srgbClr val="FF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09493728"/>
              </p:ext>
            </p:extLst>
          </p:nvPr>
        </p:nvGraphicFramePr>
        <p:xfrm>
          <a:off x="158824" y="1196752"/>
          <a:ext cx="5338936"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50719761"/>
              </p:ext>
            </p:extLst>
          </p:nvPr>
        </p:nvGraphicFramePr>
        <p:xfrm>
          <a:off x="827584" y="4293096"/>
          <a:ext cx="4176465" cy="2016222"/>
        </p:xfrm>
        <a:graphic>
          <a:graphicData uri="http://schemas.openxmlformats.org/drawingml/2006/table">
            <a:tbl>
              <a:tblPr>
                <a:tableStyleId>{5C22544A-7EE6-4342-B048-85BDC9FD1C3A}</a:tableStyleId>
              </a:tblPr>
              <a:tblGrid>
                <a:gridCol w="835293"/>
                <a:gridCol w="835293"/>
                <a:gridCol w="835293"/>
                <a:gridCol w="835293"/>
                <a:gridCol w="835293"/>
              </a:tblGrid>
              <a:tr h="336037">
                <a:tc>
                  <a:txBody>
                    <a:bodyPr/>
                    <a:lstStyle/>
                    <a:p>
                      <a:pPr algn="l" fontAlgn="b"/>
                      <a:endParaRPr lang="en-N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NZ" sz="1600" b="1" u="none" strike="noStrike">
                          <a:effectLst/>
                        </a:rPr>
                        <a:t>pc=0</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600" b="1" u="none" strike="noStrike">
                          <a:effectLst/>
                        </a:rPr>
                        <a:t>pc=25</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600" b="1" u="none" strike="noStrike">
                          <a:effectLst/>
                        </a:rPr>
                        <a:t>pc=50</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600" b="1" u="none" strike="noStrike">
                          <a:effectLst/>
                        </a:rPr>
                        <a:t>pc=100</a:t>
                      </a:r>
                      <a:endParaRPr lang="en-NZ" sz="1600" b="1" i="0" u="none" strike="noStrike">
                        <a:solidFill>
                          <a:srgbClr val="000000"/>
                        </a:solidFill>
                        <a:effectLst/>
                        <a:latin typeface="Calibri" panose="020F0502020204030204" pitchFamily="34" charset="0"/>
                      </a:endParaRPr>
                    </a:p>
                  </a:txBody>
                  <a:tcPr marL="9525" marR="9525" marT="9525" marB="0" anchor="b"/>
                </a:tc>
              </a:tr>
              <a:tr h="336037">
                <a:tc>
                  <a:txBody>
                    <a:bodyPr/>
                    <a:lstStyle/>
                    <a:p>
                      <a:pPr algn="l" fontAlgn="b"/>
                      <a:r>
                        <a:rPr lang="en-NZ" sz="1600" b="1" u="none" strike="noStrike">
                          <a:effectLst/>
                        </a:rPr>
                        <a:t>LForest</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a:effectLst/>
                        </a:rPr>
                        <a:t>0.997</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a:effectLst/>
                        </a:rPr>
                        <a:t>4.021</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a:effectLst/>
                        </a:rPr>
                        <a:t>9.925</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dirty="0">
                          <a:solidFill>
                            <a:srgbClr val="FF0000"/>
                          </a:solidFill>
                          <a:effectLst/>
                        </a:rPr>
                        <a:t>19.629</a:t>
                      </a:r>
                      <a:endParaRPr lang="en-NZ" sz="1600" b="1" i="0" u="none" strike="noStrike" dirty="0">
                        <a:solidFill>
                          <a:srgbClr val="FF0000"/>
                        </a:solidFill>
                        <a:effectLst/>
                        <a:latin typeface="Calibri" panose="020F0502020204030204" pitchFamily="34" charset="0"/>
                      </a:endParaRPr>
                    </a:p>
                  </a:txBody>
                  <a:tcPr marL="9525" marR="9525" marT="9525" marB="0" anchor="b"/>
                </a:tc>
              </a:tr>
              <a:tr h="336037">
                <a:tc>
                  <a:txBody>
                    <a:bodyPr/>
                    <a:lstStyle/>
                    <a:p>
                      <a:pPr algn="l" fontAlgn="b"/>
                      <a:r>
                        <a:rPr lang="en-NZ" sz="1600" b="1" u="none" strike="noStrike">
                          <a:effectLst/>
                        </a:rPr>
                        <a:t>LOther</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a:effectLst/>
                        </a:rPr>
                        <a:t>1.033</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a:effectLst/>
                        </a:rPr>
                        <a:t>1.319</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a:effectLst/>
                        </a:rPr>
                        <a:t>2.391</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a:effectLst/>
                        </a:rPr>
                        <a:t>4.25</a:t>
                      </a:r>
                      <a:endParaRPr lang="en-NZ" sz="1600" b="1" i="0" u="none" strike="noStrike">
                        <a:solidFill>
                          <a:srgbClr val="000000"/>
                        </a:solidFill>
                        <a:effectLst/>
                        <a:latin typeface="Calibri" panose="020F0502020204030204" pitchFamily="34" charset="0"/>
                      </a:endParaRPr>
                    </a:p>
                  </a:txBody>
                  <a:tcPr marL="9525" marR="9525" marT="9525" marB="0" anchor="b"/>
                </a:tc>
              </a:tr>
              <a:tr h="336037">
                <a:tc>
                  <a:txBody>
                    <a:bodyPr/>
                    <a:lstStyle/>
                    <a:p>
                      <a:pPr algn="l" fontAlgn="b"/>
                      <a:r>
                        <a:rPr lang="en-NZ" sz="1600" b="1" u="none" strike="noStrike">
                          <a:effectLst/>
                        </a:rPr>
                        <a:t>LGrass</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a:effectLst/>
                        </a:rPr>
                        <a:t>1</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a:effectLst/>
                        </a:rPr>
                        <a:t>1.121</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a:effectLst/>
                        </a:rPr>
                        <a:t>1.742</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a:effectLst/>
                        </a:rPr>
                        <a:t>2.635</a:t>
                      </a:r>
                      <a:endParaRPr lang="en-NZ" sz="1600" b="1" i="0" u="none" strike="noStrike">
                        <a:solidFill>
                          <a:srgbClr val="000000"/>
                        </a:solidFill>
                        <a:effectLst/>
                        <a:latin typeface="Calibri" panose="020F0502020204030204" pitchFamily="34" charset="0"/>
                      </a:endParaRPr>
                    </a:p>
                  </a:txBody>
                  <a:tcPr marL="9525" marR="9525" marT="9525" marB="0" anchor="b"/>
                </a:tc>
              </a:tr>
              <a:tr h="336037">
                <a:tc>
                  <a:txBody>
                    <a:bodyPr/>
                    <a:lstStyle/>
                    <a:p>
                      <a:pPr algn="l" fontAlgn="b"/>
                      <a:r>
                        <a:rPr lang="en-NZ" sz="1600" b="1" u="none" strike="noStrike">
                          <a:effectLst/>
                        </a:rPr>
                        <a:t>LScrub</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a:effectLst/>
                        </a:rPr>
                        <a:t>1.001</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a:effectLst/>
                        </a:rPr>
                        <a:t>1.943</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a:effectLst/>
                        </a:rPr>
                        <a:t>4.372</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a:effectLst/>
                        </a:rPr>
                        <a:t>8.682</a:t>
                      </a:r>
                      <a:endParaRPr lang="en-NZ" sz="1600" b="1" i="0" u="none" strike="noStrike">
                        <a:solidFill>
                          <a:srgbClr val="000000"/>
                        </a:solidFill>
                        <a:effectLst/>
                        <a:latin typeface="Calibri" panose="020F0502020204030204" pitchFamily="34" charset="0"/>
                      </a:endParaRPr>
                    </a:p>
                  </a:txBody>
                  <a:tcPr marL="9525" marR="9525" marT="9525" marB="0" anchor="b"/>
                </a:tc>
              </a:tr>
              <a:tr h="336037">
                <a:tc>
                  <a:txBody>
                    <a:bodyPr/>
                    <a:lstStyle/>
                    <a:p>
                      <a:pPr algn="l" fontAlgn="b"/>
                      <a:r>
                        <a:rPr lang="en-NZ" sz="1600" b="1" u="none" strike="noStrike">
                          <a:effectLst/>
                        </a:rPr>
                        <a:t>LCrop   </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a:effectLst/>
                        </a:rPr>
                        <a:t>1</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a:effectLst/>
                        </a:rPr>
                        <a:t>1.051</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a:effectLst/>
                        </a:rPr>
                        <a:t>1.433</a:t>
                      </a:r>
                      <a:endParaRPr lang="en-NZ"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600" b="1" u="none" strike="noStrike" dirty="0">
                          <a:effectLst/>
                        </a:rPr>
                        <a:t>1.678</a:t>
                      </a:r>
                      <a:endParaRPr lang="en-NZ" sz="16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516454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Results - Forestland change</a:t>
            </a:r>
            <a:endParaRPr lang="en-NZ"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46226022"/>
              </p:ext>
            </p:extLst>
          </p:nvPr>
        </p:nvGraphicFramePr>
        <p:xfrm>
          <a:off x="1187624" y="1417639"/>
          <a:ext cx="6491064" cy="2476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93270360"/>
              </p:ext>
            </p:extLst>
          </p:nvPr>
        </p:nvGraphicFramePr>
        <p:xfrm>
          <a:off x="1187624" y="4293096"/>
          <a:ext cx="6624740" cy="2164437"/>
        </p:xfrm>
        <a:graphic>
          <a:graphicData uri="http://schemas.openxmlformats.org/drawingml/2006/table">
            <a:tbl>
              <a:tblPr>
                <a:tableStyleId>{5C22544A-7EE6-4342-B048-85BDC9FD1C3A}</a:tableStyleId>
              </a:tblPr>
              <a:tblGrid>
                <a:gridCol w="706639"/>
                <a:gridCol w="706639"/>
                <a:gridCol w="706639"/>
                <a:gridCol w="706639"/>
                <a:gridCol w="706639"/>
                <a:gridCol w="706639"/>
                <a:gridCol w="706639"/>
                <a:gridCol w="706639"/>
                <a:gridCol w="971628"/>
              </a:tblGrid>
              <a:tr h="288032">
                <a:tc gridSpan="4">
                  <a:txBody>
                    <a:bodyPr/>
                    <a:lstStyle/>
                    <a:p>
                      <a:pPr algn="l" fontAlgn="b"/>
                      <a:r>
                        <a:rPr lang="en-NZ" sz="1400" b="1" u="none" strike="noStrike" dirty="0" smtClean="0">
                          <a:effectLst/>
                        </a:rPr>
                        <a:t>Forest </a:t>
                      </a:r>
                      <a:r>
                        <a:rPr lang="en-NZ" sz="1400" b="1" u="none" strike="noStrike" dirty="0">
                          <a:effectLst/>
                        </a:rPr>
                        <a:t>land demand by </a:t>
                      </a:r>
                      <a:r>
                        <a:rPr lang="en-NZ" sz="1400" b="1" u="none" strike="noStrike" dirty="0" err="1">
                          <a:effectLst/>
                        </a:rPr>
                        <a:t>ind</a:t>
                      </a:r>
                      <a:r>
                        <a:rPr lang="en-NZ" sz="1400" b="1" u="none" strike="noStrike" dirty="0">
                          <a:effectLst/>
                        </a:rPr>
                        <a:t> (hectares)</a:t>
                      </a:r>
                      <a:endParaRPr lang="en-NZ"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hMerge="1">
                  <a:txBody>
                    <a:bodyPr/>
                    <a:lstStyle/>
                    <a:p>
                      <a:endParaRPr lang="en-NZ"/>
                    </a:p>
                  </a:txBody>
                  <a:tcPr/>
                </a:tc>
                <a:tc gridSpan="5">
                  <a:txBody>
                    <a:bodyPr/>
                    <a:lstStyle/>
                    <a:p>
                      <a:pPr algn="l" fontAlgn="b"/>
                      <a:r>
                        <a:rPr lang="en-NZ" sz="1400" b="1" u="none" strike="noStrike" dirty="0" smtClean="0">
                          <a:solidFill>
                            <a:srgbClr val="FF0000"/>
                          </a:solidFill>
                          <a:effectLst/>
                        </a:rPr>
                        <a:t>Forestland </a:t>
                      </a:r>
                      <a:r>
                        <a:rPr lang="en-NZ" sz="1400" b="1" u="none" strike="noStrike" dirty="0">
                          <a:solidFill>
                            <a:srgbClr val="FF0000"/>
                          </a:solidFill>
                          <a:effectLst/>
                        </a:rPr>
                        <a:t>use by </a:t>
                      </a:r>
                      <a:r>
                        <a:rPr lang="en-NZ" sz="1400" b="1" u="none" strike="noStrike" dirty="0" err="1">
                          <a:solidFill>
                            <a:srgbClr val="FF0000"/>
                          </a:solidFill>
                          <a:effectLst/>
                        </a:rPr>
                        <a:t>ind</a:t>
                      </a:r>
                      <a:r>
                        <a:rPr lang="en-NZ" sz="1400" b="1" u="none" strike="noStrike" dirty="0">
                          <a:solidFill>
                            <a:srgbClr val="FF0000"/>
                          </a:solidFill>
                          <a:effectLst/>
                        </a:rPr>
                        <a:t>/total </a:t>
                      </a:r>
                      <a:r>
                        <a:rPr lang="en-NZ" sz="1400" b="1" u="none" strike="noStrike" dirty="0" smtClean="0">
                          <a:solidFill>
                            <a:srgbClr val="FF0000"/>
                          </a:solidFill>
                          <a:effectLst/>
                        </a:rPr>
                        <a:t>Forestland </a:t>
                      </a:r>
                      <a:r>
                        <a:rPr lang="en-NZ" sz="1400" b="1" u="none" strike="noStrike" dirty="0">
                          <a:solidFill>
                            <a:srgbClr val="FF0000"/>
                          </a:solidFill>
                          <a:effectLst/>
                        </a:rPr>
                        <a:t>hectares</a:t>
                      </a:r>
                      <a:endParaRPr lang="en-NZ" sz="1400" b="1" i="0" u="none" strike="noStrike" dirty="0">
                        <a:solidFill>
                          <a:srgbClr val="FF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r>
              <a:tr h="288032">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400" b="1" u="none" strike="noStrike">
                          <a:effectLst/>
                        </a:rPr>
                        <a:t>pc=0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400" b="1" u="none" strike="noStrike">
                          <a:effectLst/>
                        </a:rPr>
                        <a:t>pc=25</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400" b="1" u="none" strike="noStrike">
                          <a:effectLst/>
                        </a:rPr>
                        <a:t>pc=50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400" b="1" u="none" strike="noStrike">
                          <a:effectLst/>
                        </a:rPr>
                        <a:t>pc=100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dirty="0">
                        <a:solidFill>
                          <a:srgbClr val="000000"/>
                        </a:solidFill>
                        <a:effectLst/>
                        <a:latin typeface="Calibri" panose="020F0502020204030204" pitchFamily="34" charset="0"/>
                      </a:endParaRPr>
                    </a:p>
                  </a:txBody>
                  <a:tcPr marL="9525" marR="9525" marT="9525" marB="0" anchor="b"/>
                </a:tc>
              </a:tr>
              <a:tr h="288032">
                <a:tc gridSpan="3">
                  <a:txBody>
                    <a:bodyPr/>
                    <a:lstStyle/>
                    <a:p>
                      <a:pPr algn="l" fontAlgn="b"/>
                      <a:r>
                        <a:rPr lang="en-NZ" sz="1400" b="1" u="none" strike="noStrike">
                          <a:effectLst/>
                        </a:rPr>
                        <a:t>Horticulture and fruit growing</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r>
              <a:tr h="288032">
                <a:tc gridSpan="2">
                  <a:txBody>
                    <a:bodyPr/>
                    <a:lstStyle/>
                    <a:p>
                      <a:pPr algn="l" fontAlgn="b"/>
                      <a:r>
                        <a:rPr lang="en-NZ" sz="1400" b="1" u="none" strike="noStrike">
                          <a:effectLst/>
                        </a:rPr>
                        <a:t>Sheep-beef</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42%</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3%</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r>
              <a:tr h="288032">
                <a:tc>
                  <a:txBody>
                    <a:bodyPr/>
                    <a:lstStyle/>
                    <a:p>
                      <a:pPr algn="l" fontAlgn="b"/>
                      <a:r>
                        <a:rPr lang="en-NZ" sz="1400" b="1" u="none" strike="noStrike">
                          <a:effectLst/>
                        </a:rPr>
                        <a:t>Dairy</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6%</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r>
              <a:tr h="288032">
                <a:tc gridSpan="2">
                  <a:txBody>
                    <a:bodyPr/>
                    <a:lstStyle/>
                    <a:p>
                      <a:pPr algn="l" fontAlgn="b"/>
                      <a:r>
                        <a:rPr lang="en-NZ" sz="1400" b="1" u="none" strike="noStrike">
                          <a:effectLst/>
                        </a:rPr>
                        <a:t>Other agriculture</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2%</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r>
              <a:tr h="288032">
                <a:tc>
                  <a:txBody>
                    <a:bodyPr/>
                    <a:lstStyle/>
                    <a:p>
                      <a:pPr algn="l" fontAlgn="b"/>
                      <a:r>
                        <a:rPr lang="en-NZ" sz="1400" b="1" u="none" strike="noStrike">
                          <a:effectLst/>
                        </a:rPr>
                        <a:t>Forestry</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50%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96%</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99%</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100%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189387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Results-Other land change</a:t>
            </a:r>
            <a:endParaRPr lang="en-NZ"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21123211"/>
              </p:ext>
            </p:extLst>
          </p:nvPr>
        </p:nvGraphicFramePr>
        <p:xfrm>
          <a:off x="457200" y="1417640"/>
          <a:ext cx="7211144" cy="2659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89763647"/>
              </p:ext>
            </p:extLst>
          </p:nvPr>
        </p:nvGraphicFramePr>
        <p:xfrm>
          <a:off x="827587" y="4221091"/>
          <a:ext cx="6912769" cy="2174720"/>
        </p:xfrm>
        <a:graphic>
          <a:graphicData uri="http://schemas.openxmlformats.org/drawingml/2006/table">
            <a:tbl>
              <a:tblPr>
                <a:tableStyleId>{5C22544A-7EE6-4342-B048-85BDC9FD1C3A}</a:tableStyleId>
              </a:tblPr>
              <a:tblGrid>
                <a:gridCol w="737362"/>
                <a:gridCol w="737362"/>
                <a:gridCol w="737362"/>
                <a:gridCol w="737362"/>
                <a:gridCol w="737362"/>
                <a:gridCol w="737362"/>
                <a:gridCol w="737362"/>
                <a:gridCol w="737362"/>
                <a:gridCol w="1013873"/>
              </a:tblGrid>
              <a:tr h="287256">
                <a:tc gridSpan="4">
                  <a:txBody>
                    <a:bodyPr/>
                    <a:lstStyle/>
                    <a:p>
                      <a:pPr algn="l" fontAlgn="b"/>
                      <a:r>
                        <a:rPr lang="en-NZ" sz="1400" b="1" u="none" strike="noStrike" dirty="0" err="1" smtClean="0">
                          <a:effectLst/>
                        </a:rPr>
                        <a:t>Otherland</a:t>
                      </a:r>
                      <a:r>
                        <a:rPr lang="en-NZ" sz="1400" b="1" u="none" strike="noStrike" dirty="0" smtClean="0">
                          <a:effectLst/>
                        </a:rPr>
                        <a:t> </a:t>
                      </a:r>
                      <a:r>
                        <a:rPr lang="en-NZ" sz="1400" b="1" u="none" strike="noStrike" dirty="0">
                          <a:effectLst/>
                        </a:rPr>
                        <a:t>demand by </a:t>
                      </a:r>
                      <a:r>
                        <a:rPr lang="en-NZ" sz="1400" b="1" u="none" strike="noStrike" dirty="0" err="1">
                          <a:effectLst/>
                        </a:rPr>
                        <a:t>ind</a:t>
                      </a:r>
                      <a:r>
                        <a:rPr lang="en-NZ" sz="1400" b="1" u="none" strike="noStrike" dirty="0">
                          <a:effectLst/>
                        </a:rPr>
                        <a:t> (hectares)</a:t>
                      </a:r>
                      <a:endParaRPr lang="en-NZ"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hMerge="1">
                  <a:txBody>
                    <a:bodyPr/>
                    <a:lstStyle/>
                    <a:p>
                      <a:endParaRPr lang="en-NZ"/>
                    </a:p>
                  </a:txBody>
                  <a:tcPr/>
                </a:tc>
                <a:tc gridSpan="5">
                  <a:txBody>
                    <a:bodyPr/>
                    <a:lstStyle/>
                    <a:p>
                      <a:pPr algn="l" fontAlgn="b"/>
                      <a:r>
                        <a:rPr lang="en-NZ" sz="1400" b="1" u="none" strike="noStrike" dirty="0" err="1" smtClean="0">
                          <a:solidFill>
                            <a:srgbClr val="FF0000"/>
                          </a:solidFill>
                          <a:effectLst/>
                        </a:rPr>
                        <a:t>Otherland</a:t>
                      </a:r>
                      <a:r>
                        <a:rPr lang="en-NZ" sz="1400" b="1" u="none" strike="noStrike" dirty="0" smtClean="0">
                          <a:solidFill>
                            <a:srgbClr val="FF0000"/>
                          </a:solidFill>
                          <a:effectLst/>
                        </a:rPr>
                        <a:t> </a:t>
                      </a:r>
                      <a:r>
                        <a:rPr lang="en-NZ" sz="1400" b="1" u="none" strike="noStrike" dirty="0">
                          <a:solidFill>
                            <a:srgbClr val="FF0000"/>
                          </a:solidFill>
                          <a:effectLst/>
                        </a:rPr>
                        <a:t>use by </a:t>
                      </a:r>
                      <a:r>
                        <a:rPr lang="en-NZ" sz="1400" b="1" u="none" strike="noStrike" dirty="0" err="1">
                          <a:solidFill>
                            <a:srgbClr val="FF0000"/>
                          </a:solidFill>
                          <a:effectLst/>
                        </a:rPr>
                        <a:t>ind</a:t>
                      </a:r>
                      <a:r>
                        <a:rPr lang="en-NZ" sz="1400" b="1" u="none" strike="noStrike" dirty="0">
                          <a:solidFill>
                            <a:srgbClr val="FF0000"/>
                          </a:solidFill>
                          <a:effectLst/>
                        </a:rPr>
                        <a:t>/total </a:t>
                      </a:r>
                      <a:r>
                        <a:rPr lang="en-NZ" sz="1400" b="1" u="none" strike="noStrike" dirty="0" err="1">
                          <a:solidFill>
                            <a:srgbClr val="FF0000"/>
                          </a:solidFill>
                          <a:effectLst/>
                        </a:rPr>
                        <a:t>otherland</a:t>
                      </a:r>
                      <a:r>
                        <a:rPr lang="en-NZ" sz="1400" b="1" u="none" strike="noStrike" dirty="0">
                          <a:solidFill>
                            <a:srgbClr val="FF0000"/>
                          </a:solidFill>
                          <a:effectLst/>
                        </a:rPr>
                        <a:t> hectares</a:t>
                      </a:r>
                      <a:endParaRPr lang="en-NZ" sz="1400" b="1" i="0" u="none" strike="noStrike" dirty="0">
                        <a:solidFill>
                          <a:srgbClr val="FF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r>
              <a:tr h="287256">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r>
              <a:tr h="451184">
                <a:tc gridSpan="3">
                  <a:txBody>
                    <a:bodyPr/>
                    <a:lstStyle/>
                    <a:p>
                      <a:pPr algn="l" fontAlgn="b"/>
                      <a:r>
                        <a:rPr lang="en-NZ" sz="1400" b="1" u="none" strike="noStrike">
                          <a:effectLst/>
                        </a:rPr>
                        <a:t>Horticulture and fruit growing</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a:txBody>
                    <a:bodyPr/>
                    <a:lstStyle/>
                    <a:p>
                      <a:pPr algn="r" fontAlgn="b"/>
                      <a:r>
                        <a:rPr lang="en-NZ" sz="1400" b="1" u="none" strike="noStrike">
                          <a:effectLst/>
                        </a:rPr>
                        <a:t>1%</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r>
              <a:tr h="287256">
                <a:tc gridSpan="2">
                  <a:txBody>
                    <a:bodyPr/>
                    <a:lstStyle/>
                    <a:p>
                      <a:pPr algn="l" fontAlgn="b"/>
                      <a:r>
                        <a:rPr lang="en-NZ" sz="1400" b="1" u="none" strike="noStrike">
                          <a:effectLst/>
                        </a:rPr>
                        <a:t>Sheep-beef</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91%</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62%</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30%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9%</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r>
              <a:tr h="287256">
                <a:tc>
                  <a:txBody>
                    <a:bodyPr/>
                    <a:lstStyle/>
                    <a:p>
                      <a:pPr algn="l" fontAlgn="b"/>
                      <a:r>
                        <a:rPr lang="en-NZ" sz="1400" b="1" u="none" strike="noStrike">
                          <a:effectLst/>
                        </a:rPr>
                        <a:t>Dairy</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4%</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2%</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r>
              <a:tr h="287256">
                <a:tc gridSpan="2">
                  <a:txBody>
                    <a:bodyPr/>
                    <a:lstStyle/>
                    <a:p>
                      <a:pPr algn="l" fontAlgn="b"/>
                      <a:r>
                        <a:rPr lang="en-NZ" sz="1400" b="1" u="none" strike="noStrike">
                          <a:effectLst/>
                        </a:rPr>
                        <a:t>Other agriculture</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3%</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r>
              <a:tr h="287256">
                <a:tc>
                  <a:txBody>
                    <a:bodyPr/>
                    <a:lstStyle/>
                    <a:p>
                      <a:pPr algn="l" fontAlgn="b"/>
                      <a:r>
                        <a:rPr lang="en-NZ" sz="1400" b="1" u="none" strike="noStrike">
                          <a:effectLst/>
                        </a:rPr>
                        <a:t>Forestry</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2%</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34%</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69%</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91%</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7853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Results-grassland change</a:t>
            </a:r>
            <a:endParaRPr lang="en-NZ"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49158901"/>
              </p:ext>
            </p:extLst>
          </p:nvPr>
        </p:nvGraphicFramePr>
        <p:xfrm>
          <a:off x="457200" y="1628800"/>
          <a:ext cx="7067128" cy="2304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08692550"/>
              </p:ext>
            </p:extLst>
          </p:nvPr>
        </p:nvGraphicFramePr>
        <p:xfrm>
          <a:off x="827586" y="4077072"/>
          <a:ext cx="6840760" cy="2359889"/>
        </p:xfrm>
        <a:graphic>
          <a:graphicData uri="http://schemas.openxmlformats.org/drawingml/2006/table">
            <a:tbl>
              <a:tblPr>
                <a:tableStyleId>{5C22544A-7EE6-4342-B048-85BDC9FD1C3A}</a:tableStyleId>
              </a:tblPr>
              <a:tblGrid>
                <a:gridCol w="729681"/>
                <a:gridCol w="729681"/>
                <a:gridCol w="729681"/>
                <a:gridCol w="729681"/>
                <a:gridCol w="729681"/>
                <a:gridCol w="729681"/>
                <a:gridCol w="729681"/>
                <a:gridCol w="729681"/>
                <a:gridCol w="1003312"/>
              </a:tblGrid>
              <a:tr h="318319">
                <a:tc gridSpan="4">
                  <a:txBody>
                    <a:bodyPr/>
                    <a:lstStyle/>
                    <a:p>
                      <a:pPr algn="l" fontAlgn="b"/>
                      <a:r>
                        <a:rPr lang="en-NZ" sz="1400" b="1" u="none" strike="noStrike" dirty="0" smtClean="0">
                          <a:effectLst/>
                        </a:rPr>
                        <a:t>Grassland demand by </a:t>
                      </a:r>
                      <a:r>
                        <a:rPr lang="en-NZ" sz="1400" b="1" u="none" strike="noStrike" dirty="0" err="1" smtClean="0">
                          <a:effectLst/>
                        </a:rPr>
                        <a:t>ind</a:t>
                      </a:r>
                      <a:r>
                        <a:rPr lang="en-NZ" sz="1400" b="1" u="none" strike="noStrike" dirty="0" smtClean="0">
                          <a:effectLst/>
                        </a:rPr>
                        <a:t> (hectares)</a:t>
                      </a:r>
                      <a:endParaRPr lang="en-NZ"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hMerge="1">
                  <a:txBody>
                    <a:bodyPr/>
                    <a:lstStyle/>
                    <a:p>
                      <a:endParaRPr lang="en-NZ"/>
                    </a:p>
                  </a:txBody>
                  <a:tcPr/>
                </a:tc>
                <a:tc gridSpan="5">
                  <a:txBody>
                    <a:bodyPr/>
                    <a:lstStyle/>
                    <a:p>
                      <a:pPr algn="l" fontAlgn="b"/>
                      <a:r>
                        <a:rPr lang="en-NZ" sz="1400" b="1" u="none" strike="noStrike" dirty="0" smtClean="0">
                          <a:solidFill>
                            <a:srgbClr val="FF0000"/>
                          </a:solidFill>
                          <a:effectLst/>
                        </a:rPr>
                        <a:t>Grassland </a:t>
                      </a:r>
                      <a:r>
                        <a:rPr lang="en-NZ" sz="1400" b="1" u="none" strike="noStrike" dirty="0">
                          <a:solidFill>
                            <a:srgbClr val="FF0000"/>
                          </a:solidFill>
                          <a:effectLst/>
                        </a:rPr>
                        <a:t>use by </a:t>
                      </a:r>
                      <a:r>
                        <a:rPr lang="en-NZ" sz="1400" b="1" u="none" strike="noStrike" dirty="0" err="1">
                          <a:solidFill>
                            <a:srgbClr val="FF0000"/>
                          </a:solidFill>
                          <a:effectLst/>
                        </a:rPr>
                        <a:t>ind</a:t>
                      </a:r>
                      <a:r>
                        <a:rPr lang="en-NZ" sz="1400" b="1" u="none" strike="noStrike" dirty="0">
                          <a:solidFill>
                            <a:srgbClr val="FF0000"/>
                          </a:solidFill>
                          <a:effectLst/>
                        </a:rPr>
                        <a:t>/total grassland hectares</a:t>
                      </a:r>
                      <a:endParaRPr lang="en-NZ" sz="1400" b="1" i="0" u="none" strike="noStrike" dirty="0">
                        <a:solidFill>
                          <a:srgbClr val="FF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r>
              <a:tr h="318319">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r>
              <a:tr h="449975">
                <a:tc gridSpan="3">
                  <a:txBody>
                    <a:bodyPr/>
                    <a:lstStyle/>
                    <a:p>
                      <a:pPr algn="l" fontAlgn="b"/>
                      <a:r>
                        <a:rPr lang="en-NZ" sz="1400" b="1" u="none" strike="noStrike">
                          <a:effectLst/>
                        </a:rPr>
                        <a:t>Horticulture and fruit growing</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r>
              <a:tr h="318319">
                <a:tc gridSpan="2">
                  <a:txBody>
                    <a:bodyPr/>
                    <a:lstStyle/>
                    <a:p>
                      <a:pPr algn="l" fontAlgn="b"/>
                      <a:r>
                        <a:rPr lang="en-NZ" sz="1400" b="1" u="none" strike="noStrike">
                          <a:effectLst/>
                        </a:rPr>
                        <a:t>Sheep-beef</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81%</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70%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46%</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18%</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r>
              <a:tr h="318319">
                <a:tc>
                  <a:txBody>
                    <a:bodyPr/>
                    <a:lstStyle/>
                    <a:p>
                      <a:pPr algn="l" fontAlgn="b"/>
                      <a:r>
                        <a:rPr lang="en-NZ" sz="1400" b="1" u="none" strike="noStrike">
                          <a:effectLst/>
                        </a:rPr>
                        <a:t>Dairy</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14%</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11%</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5%</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r>
              <a:tr h="318319">
                <a:tc gridSpan="2">
                  <a:txBody>
                    <a:bodyPr/>
                    <a:lstStyle/>
                    <a:p>
                      <a:pPr algn="l" fontAlgn="b"/>
                      <a:r>
                        <a:rPr lang="en-NZ" sz="1400" b="1" u="none" strike="noStrike">
                          <a:effectLst/>
                        </a:rPr>
                        <a:t>Other agriculture</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3%</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2%</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r>
              <a:tr h="318319">
                <a:tc>
                  <a:txBody>
                    <a:bodyPr/>
                    <a:lstStyle/>
                    <a:p>
                      <a:pPr algn="l" fontAlgn="b"/>
                      <a:r>
                        <a:rPr lang="en-NZ" sz="1400" b="1" u="none" strike="noStrike">
                          <a:effectLst/>
                        </a:rPr>
                        <a:t>Forestry</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17%</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47%</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82%</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074689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Results-scrubland change</a:t>
            </a:r>
            <a:endParaRPr lang="en-NZ"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761929"/>
              </p:ext>
            </p:extLst>
          </p:nvPr>
        </p:nvGraphicFramePr>
        <p:xfrm>
          <a:off x="457200" y="1196752"/>
          <a:ext cx="7859216" cy="2808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62542791"/>
              </p:ext>
            </p:extLst>
          </p:nvPr>
        </p:nvGraphicFramePr>
        <p:xfrm>
          <a:off x="1043608" y="4293096"/>
          <a:ext cx="6552731" cy="1979271"/>
        </p:xfrm>
        <a:graphic>
          <a:graphicData uri="http://schemas.openxmlformats.org/drawingml/2006/table">
            <a:tbl>
              <a:tblPr>
                <a:tableStyleId>{5C22544A-7EE6-4342-B048-85BDC9FD1C3A}</a:tableStyleId>
              </a:tblPr>
              <a:tblGrid>
                <a:gridCol w="698958"/>
                <a:gridCol w="698958"/>
                <a:gridCol w="698958"/>
                <a:gridCol w="698958"/>
                <a:gridCol w="698958"/>
                <a:gridCol w="698958"/>
                <a:gridCol w="698958"/>
                <a:gridCol w="698958"/>
                <a:gridCol w="961067"/>
              </a:tblGrid>
              <a:tr h="257171">
                <a:tc gridSpan="4">
                  <a:txBody>
                    <a:bodyPr/>
                    <a:lstStyle/>
                    <a:p>
                      <a:pPr algn="l" fontAlgn="b"/>
                      <a:r>
                        <a:rPr lang="en-NZ" sz="1400" b="1" u="none" strike="noStrike" dirty="0" smtClean="0">
                          <a:effectLst/>
                        </a:rPr>
                        <a:t>Scrubland demand by </a:t>
                      </a:r>
                      <a:r>
                        <a:rPr lang="en-NZ" sz="1400" b="1" u="none" strike="noStrike" dirty="0" err="1" smtClean="0">
                          <a:effectLst/>
                        </a:rPr>
                        <a:t>ind</a:t>
                      </a:r>
                      <a:r>
                        <a:rPr lang="en-NZ" sz="1400" b="1" u="none" strike="noStrike" dirty="0" smtClean="0">
                          <a:effectLst/>
                        </a:rPr>
                        <a:t> (hectares)</a:t>
                      </a:r>
                      <a:endParaRPr lang="en-NZ"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hMerge="1">
                  <a:txBody>
                    <a:bodyPr/>
                    <a:lstStyle/>
                    <a:p>
                      <a:endParaRPr lang="en-NZ"/>
                    </a:p>
                  </a:txBody>
                  <a:tcPr/>
                </a:tc>
                <a:tc gridSpan="5">
                  <a:txBody>
                    <a:bodyPr/>
                    <a:lstStyle/>
                    <a:p>
                      <a:pPr algn="l" fontAlgn="b"/>
                      <a:r>
                        <a:rPr lang="en-NZ" sz="1400" b="1" u="none" strike="noStrike" dirty="0" smtClean="0">
                          <a:solidFill>
                            <a:srgbClr val="FF0000"/>
                          </a:solidFill>
                          <a:effectLst/>
                        </a:rPr>
                        <a:t>Scrubland </a:t>
                      </a:r>
                      <a:r>
                        <a:rPr lang="en-NZ" sz="1400" b="1" u="none" strike="noStrike" dirty="0">
                          <a:solidFill>
                            <a:srgbClr val="FF0000"/>
                          </a:solidFill>
                          <a:effectLst/>
                        </a:rPr>
                        <a:t>use by </a:t>
                      </a:r>
                      <a:r>
                        <a:rPr lang="en-NZ" sz="1400" b="1" u="none" strike="noStrike" dirty="0" err="1">
                          <a:solidFill>
                            <a:srgbClr val="FF0000"/>
                          </a:solidFill>
                          <a:effectLst/>
                        </a:rPr>
                        <a:t>ind</a:t>
                      </a:r>
                      <a:r>
                        <a:rPr lang="en-NZ" sz="1400" b="1" u="none" strike="noStrike" dirty="0">
                          <a:solidFill>
                            <a:srgbClr val="FF0000"/>
                          </a:solidFill>
                          <a:effectLst/>
                        </a:rPr>
                        <a:t>/total scrubland hectares</a:t>
                      </a:r>
                      <a:endParaRPr lang="en-NZ" sz="1400" b="1" i="0" u="none" strike="noStrike" dirty="0">
                        <a:solidFill>
                          <a:srgbClr val="FF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r>
              <a:tr h="257171">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r>
              <a:tr h="257171">
                <a:tc gridSpan="3">
                  <a:txBody>
                    <a:bodyPr/>
                    <a:lstStyle/>
                    <a:p>
                      <a:pPr algn="l" fontAlgn="b"/>
                      <a:r>
                        <a:rPr lang="en-NZ" sz="1400" b="1" u="none" strike="noStrike">
                          <a:effectLst/>
                        </a:rPr>
                        <a:t>Horticulture and fruit growing</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dirty="0">
                        <a:solidFill>
                          <a:srgbClr val="000000"/>
                        </a:solidFill>
                        <a:effectLst/>
                        <a:latin typeface="Calibri" panose="020F0502020204030204" pitchFamily="34" charset="0"/>
                      </a:endParaRPr>
                    </a:p>
                  </a:txBody>
                  <a:tcPr marL="9525" marR="9525" marT="9525" marB="0" anchor="b"/>
                </a:tc>
              </a:tr>
              <a:tr h="257171">
                <a:tc gridSpan="2">
                  <a:txBody>
                    <a:bodyPr/>
                    <a:lstStyle/>
                    <a:p>
                      <a:pPr algn="l" fontAlgn="b"/>
                      <a:r>
                        <a:rPr lang="en-NZ" sz="1400" b="1" u="none" strike="noStrike">
                          <a:effectLst/>
                        </a:rPr>
                        <a:t>Sheep-beef</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84%</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26%</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8%</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2%</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r>
              <a:tr h="257171">
                <a:tc>
                  <a:txBody>
                    <a:bodyPr/>
                    <a:lstStyle/>
                    <a:p>
                      <a:pPr algn="l" fontAlgn="b"/>
                      <a:r>
                        <a:rPr lang="en-NZ" sz="1400" b="1" u="none" strike="noStrike">
                          <a:effectLst/>
                        </a:rPr>
                        <a:t>Dairy</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4%</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r>
              <a:tr h="257171">
                <a:tc gridSpan="2">
                  <a:txBody>
                    <a:bodyPr/>
                    <a:lstStyle/>
                    <a:p>
                      <a:pPr algn="l" fontAlgn="b"/>
                      <a:r>
                        <a:rPr lang="en-NZ" sz="1400" b="1" u="none" strike="noStrike">
                          <a:effectLst/>
                        </a:rPr>
                        <a:t>Other agriculture</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3%</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r>
              <a:tr h="257171">
                <a:tc>
                  <a:txBody>
                    <a:bodyPr/>
                    <a:lstStyle/>
                    <a:p>
                      <a:pPr algn="l" fontAlgn="b"/>
                      <a:r>
                        <a:rPr lang="en-NZ" sz="1400" b="1" u="none" strike="noStrike">
                          <a:effectLst/>
                        </a:rPr>
                        <a:t>Forestry</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9%</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73%</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92%</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98%</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603642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Results-cropland</a:t>
            </a:r>
            <a:endParaRPr lang="en-NZ"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77798558"/>
              </p:ext>
            </p:extLst>
          </p:nvPr>
        </p:nvGraphicFramePr>
        <p:xfrm>
          <a:off x="457200" y="1196752"/>
          <a:ext cx="6851104" cy="2808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41123613"/>
              </p:ext>
            </p:extLst>
          </p:nvPr>
        </p:nvGraphicFramePr>
        <p:xfrm>
          <a:off x="611559" y="4221087"/>
          <a:ext cx="6696742" cy="2232251"/>
        </p:xfrm>
        <a:graphic>
          <a:graphicData uri="http://schemas.openxmlformats.org/drawingml/2006/table">
            <a:tbl>
              <a:tblPr>
                <a:tableStyleId>{5C22544A-7EE6-4342-B048-85BDC9FD1C3A}</a:tableStyleId>
              </a:tblPr>
              <a:tblGrid>
                <a:gridCol w="799611"/>
                <a:gridCol w="799611"/>
                <a:gridCol w="799611"/>
                <a:gridCol w="799611"/>
                <a:gridCol w="799611"/>
                <a:gridCol w="799611"/>
                <a:gridCol w="799611"/>
                <a:gridCol w="1099465"/>
              </a:tblGrid>
              <a:tr h="318893">
                <a:tc gridSpan="4">
                  <a:txBody>
                    <a:bodyPr/>
                    <a:lstStyle/>
                    <a:p>
                      <a:pPr algn="l" fontAlgn="b"/>
                      <a:r>
                        <a:rPr lang="en-NZ" sz="1400" b="1" u="none" strike="noStrike" dirty="0" smtClean="0">
                          <a:effectLst/>
                        </a:rPr>
                        <a:t>Cropland </a:t>
                      </a:r>
                      <a:r>
                        <a:rPr lang="en-NZ" sz="1400" b="1" u="none" strike="noStrike" dirty="0">
                          <a:effectLst/>
                        </a:rPr>
                        <a:t>demand by </a:t>
                      </a:r>
                      <a:r>
                        <a:rPr lang="en-NZ" sz="1400" b="1" u="none" strike="noStrike" dirty="0" err="1">
                          <a:effectLst/>
                        </a:rPr>
                        <a:t>ind</a:t>
                      </a:r>
                      <a:r>
                        <a:rPr lang="en-NZ" sz="1400" b="1" u="none" strike="noStrike" dirty="0">
                          <a:effectLst/>
                        </a:rPr>
                        <a:t> (hectares)</a:t>
                      </a:r>
                      <a:endParaRPr lang="en-NZ"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hMerge="1">
                  <a:txBody>
                    <a:bodyPr/>
                    <a:lstStyle/>
                    <a:p>
                      <a:endParaRPr lang="en-NZ"/>
                    </a:p>
                  </a:txBody>
                  <a:tcPr/>
                </a:tc>
                <a:tc>
                  <a:txBody>
                    <a:bodyPr/>
                    <a:lstStyle/>
                    <a:p>
                      <a:pPr algn="l" fontAlgn="b"/>
                      <a:r>
                        <a:rPr lang="en-NZ" sz="1400" b="1" u="none" strike="noStrike">
                          <a:effectLst/>
                        </a:rPr>
                        <a:t>pc=0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400" b="1" u="none" strike="noStrike">
                          <a:effectLst/>
                        </a:rPr>
                        <a:t>pc=25</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400" b="1" u="none" strike="noStrike">
                          <a:effectLst/>
                        </a:rPr>
                        <a:t>pc=50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400" b="1" u="none" strike="noStrike">
                          <a:effectLst/>
                        </a:rPr>
                        <a:t>pc=100</a:t>
                      </a:r>
                      <a:endParaRPr lang="en-NZ" sz="1400" b="1" i="0" u="none" strike="noStrike">
                        <a:solidFill>
                          <a:srgbClr val="000000"/>
                        </a:solidFill>
                        <a:effectLst/>
                        <a:latin typeface="Calibri" panose="020F0502020204030204" pitchFamily="34" charset="0"/>
                      </a:endParaRPr>
                    </a:p>
                  </a:txBody>
                  <a:tcPr marL="9525" marR="9525" marT="9525" marB="0" anchor="b"/>
                </a:tc>
              </a:tr>
              <a:tr h="318893">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gridSpan="5">
                  <a:txBody>
                    <a:bodyPr/>
                    <a:lstStyle/>
                    <a:p>
                      <a:pPr algn="l" fontAlgn="b"/>
                      <a:r>
                        <a:rPr lang="en-NZ" sz="1400" b="1" u="none" strike="noStrike" dirty="0" smtClean="0">
                          <a:solidFill>
                            <a:srgbClr val="FF0000"/>
                          </a:solidFill>
                          <a:effectLst/>
                        </a:rPr>
                        <a:t>Cropland </a:t>
                      </a:r>
                      <a:r>
                        <a:rPr lang="en-NZ" sz="1400" b="1" u="none" strike="noStrike" dirty="0">
                          <a:solidFill>
                            <a:srgbClr val="FF0000"/>
                          </a:solidFill>
                          <a:effectLst/>
                        </a:rPr>
                        <a:t>use by </a:t>
                      </a:r>
                      <a:r>
                        <a:rPr lang="en-NZ" sz="1400" b="1" u="none" strike="noStrike" dirty="0" err="1">
                          <a:solidFill>
                            <a:srgbClr val="FF0000"/>
                          </a:solidFill>
                          <a:effectLst/>
                        </a:rPr>
                        <a:t>ind</a:t>
                      </a:r>
                      <a:r>
                        <a:rPr lang="en-NZ" sz="1400" b="1" u="none" strike="noStrike" dirty="0">
                          <a:solidFill>
                            <a:srgbClr val="FF0000"/>
                          </a:solidFill>
                          <a:effectLst/>
                        </a:rPr>
                        <a:t>/total cropland hectares</a:t>
                      </a:r>
                      <a:endParaRPr lang="en-NZ" sz="1400" b="1" i="0" u="none" strike="noStrike" dirty="0">
                        <a:solidFill>
                          <a:srgbClr val="FF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r>
              <a:tr h="318893">
                <a:tc gridSpan="3">
                  <a:txBody>
                    <a:bodyPr/>
                    <a:lstStyle/>
                    <a:p>
                      <a:pPr algn="l" fontAlgn="b"/>
                      <a:r>
                        <a:rPr lang="en-NZ" sz="1400" b="1" u="none" strike="noStrike">
                          <a:effectLst/>
                        </a:rPr>
                        <a:t>Horticulture and fruit growing</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17%</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15%</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12%</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3%</a:t>
                      </a:r>
                      <a:endParaRPr lang="en-NZ" sz="1400" b="1" i="0" u="none" strike="noStrike">
                        <a:solidFill>
                          <a:srgbClr val="000000"/>
                        </a:solidFill>
                        <a:effectLst/>
                        <a:latin typeface="Calibri" panose="020F0502020204030204" pitchFamily="34" charset="0"/>
                      </a:endParaRPr>
                    </a:p>
                  </a:txBody>
                  <a:tcPr marL="9525" marR="9525" marT="9525" marB="0" anchor="b"/>
                </a:tc>
              </a:tr>
              <a:tr h="318893">
                <a:tc gridSpan="2">
                  <a:txBody>
                    <a:bodyPr/>
                    <a:lstStyle/>
                    <a:p>
                      <a:pPr algn="l" fontAlgn="b"/>
                      <a:r>
                        <a:rPr lang="en-NZ" sz="1400" b="1" u="none" strike="noStrike">
                          <a:effectLst/>
                        </a:rPr>
                        <a:t>Sheep-beef</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73%</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71%</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61%</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36%</a:t>
                      </a:r>
                      <a:endParaRPr lang="en-NZ" sz="1400" b="1" i="0" u="none" strike="noStrike">
                        <a:solidFill>
                          <a:srgbClr val="000000"/>
                        </a:solidFill>
                        <a:effectLst/>
                        <a:latin typeface="Calibri" panose="020F0502020204030204" pitchFamily="34" charset="0"/>
                      </a:endParaRPr>
                    </a:p>
                  </a:txBody>
                  <a:tcPr marL="9525" marR="9525" marT="9525" marB="0" anchor="b"/>
                </a:tc>
              </a:tr>
              <a:tr h="318893">
                <a:tc>
                  <a:txBody>
                    <a:bodyPr/>
                    <a:lstStyle/>
                    <a:p>
                      <a:pPr algn="l" fontAlgn="b"/>
                      <a:r>
                        <a:rPr lang="en-NZ" sz="1400" b="1" u="none" strike="noStrike">
                          <a:effectLst/>
                        </a:rPr>
                        <a:t>Dairy</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7%</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6%</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4%</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r>
              <a:tr h="318893">
                <a:tc gridSpan="2">
                  <a:txBody>
                    <a:bodyPr/>
                    <a:lstStyle/>
                    <a:p>
                      <a:pPr algn="l" fontAlgn="b"/>
                      <a:r>
                        <a:rPr lang="en-NZ" sz="1400" b="1" u="none" strike="noStrike">
                          <a:effectLst/>
                        </a:rPr>
                        <a:t>Other agriculture</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3%</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2%</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a:t>
                      </a:r>
                      <a:endParaRPr lang="en-NZ" sz="1400" b="1" i="0" u="none" strike="noStrike">
                        <a:solidFill>
                          <a:srgbClr val="000000"/>
                        </a:solidFill>
                        <a:effectLst/>
                        <a:latin typeface="Calibri" panose="020F0502020204030204" pitchFamily="34" charset="0"/>
                      </a:endParaRPr>
                    </a:p>
                  </a:txBody>
                  <a:tcPr marL="9525" marR="9525" marT="9525" marB="0" anchor="b"/>
                </a:tc>
              </a:tr>
              <a:tr h="318893">
                <a:tc>
                  <a:txBody>
                    <a:bodyPr/>
                    <a:lstStyle/>
                    <a:p>
                      <a:pPr algn="l" fontAlgn="b"/>
                      <a:r>
                        <a:rPr lang="en-NZ" sz="1400" b="1" u="none" strike="noStrike">
                          <a:effectLst/>
                        </a:rPr>
                        <a:t>Forestry</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6%</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22%</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effectLst/>
                        </a:rPr>
                        <a:t>60%</a:t>
                      </a:r>
                      <a:endParaRPr lang="en-NZ" sz="14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511411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1520" y="1412776"/>
            <a:ext cx="4668314" cy="3240360"/>
          </a:xfrm>
          <a:prstGeom prst="rect">
            <a:avLst/>
          </a:prstGeom>
        </p:spPr>
      </p:pic>
      <p:pic>
        <p:nvPicPr>
          <p:cNvPr id="3" name="Picture 2"/>
          <p:cNvPicPr>
            <a:picLocks noChangeAspect="1"/>
          </p:cNvPicPr>
          <p:nvPr/>
        </p:nvPicPr>
        <p:blipFill>
          <a:blip r:embed="rId3"/>
          <a:stretch>
            <a:fillRect/>
          </a:stretch>
        </p:blipFill>
        <p:spPr>
          <a:xfrm>
            <a:off x="3923928" y="1124744"/>
            <a:ext cx="6496239" cy="4569824"/>
          </a:xfrm>
          <a:prstGeom prst="rect">
            <a:avLst/>
          </a:prstGeom>
        </p:spPr>
      </p:pic>
    </p:spTree>
    <p:extLst>
      <p:ext uri="{BB962C8B-B14F-4D97-AF65-F5344CB8AC3E}">
        <p14:creationId xmlns:p14="http://schemas.microsoft.com/office/powerpoint/2010/main" val="2652516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graphicFrame>
        <p:nvGraphicFramePr>
          <p:cNvPr id="3" name="Table 2"/>
          <p:cNvGraphicFramePr>
            <a:graphicFrameLocks noGrp="1"/>
          </p:cNvGraphicFramePr>
          <p:nvPr>
            <p:extLst>
              <p:ext uri="{D42A27DB-BD31-4B8C-83A1-F6EECF244321}">
                <p14:modId xmlns:p14="http://schemas.microsoft.com/office/powerpoint/2010/main" val="1892386456"/>
              </p:ext>
            </p:extLst>
          </p:nvPr>
        </p:nvGraphicFramePr>
        <p:xfrm>
          <a:off x="4355976" y="5013174"/>
          <a:ext cx="4392490" cy="936105"/>
        </p:xfrm>
        <a:graphic>
          <a:graphicData uri="http://schemas.openxmlformats.org/drawingml/2006/table">
            <a:tbl>
              <a:tblPr>
                <a:tableStyleId>{5C22544A-7EE6-4342-B048-85BDC9FD1C3A}</a:tableStyleId>
              </a:tblPr>
              <a:tblGrid>
                <a:gridCol w="878498"/>
                <a:gridCol w="878498"/>
                <a:gridCol w="878498"/>
                <a:gridCol w="878498"/>
                <a:gridCol w="878498"/>
              </a:tblGrid>
              <a:tr h="312035">
                <a:tc>
                  <a:txBody>
                    <a:bodyPr/>
                    <a:lstStyle/>
                    <a:p>
                      <a:pPr algn="l" fontAlgn="b"/>
                      <a:endParaRPr lang="en-NZ" sz="1400" b="1" i="0" u="none" strike="noStrike" dirty="0">
                        <a:solidFill>
                          <a:srgbClr val="000000"/>
                        </a:solidFill>
                        <a:effectLst/>
                        <a:latin typeface="Arial Mäori"/>
                      </a:endParaRPr>
                    </a:p>
                  </a:txBody>
                  <a:tcPr marL="9525" marR="9525" marT="9525" marB="0" anchor="b"/>
                </a:tc>
                <a:tc>
                  <a:txBody>
                    <a:bodyPr/>
                    <a:lstStyle/>
                    <a:p>
                      <a:pPr algn="l" fontAlgn="b"/>
                      <a:r>
                        <a:rPr lang="en-NZ" sz="1400" b="1" u="none" strike="noStrike" dirty="0">
                          <a:effectLst/>
                        </a:rPr>
                        <a:t>Pc=0</a:t>
                      </a:r>
                      <a:endParaRPr lang="en-NZ" sz="1400" b="1" i="0" u="none" strike="noStrike" dirty="0">
                        <a:solidFill>
                          <a:srgbClr val="000000"/>
                        </a:solidFill>
                        <a:effectLst/>
                        <a:latin typeface="Arial Mäori"/>
                      </a:endParaRPr>
                    </a:p>
                  </a:txBody>
                  <a:tcPr marL="9525" marR="9525" marT="9525" marB="0" anchor="b"/>
                </a:tc>
                <a:tc>
                  <a:txBody>
                    <a:bodyPr/>
                    <a:lstStyle/>
                    <a:p>
                      <a:pPr algn="l" fontAlgn="b"/>
                      <a:r>
                        <a:rPr lang="en-NZ" sz="1400" b="1" u="none" strike="noStrike">
                          <a:effectLst/>
                        </a:rPr>
                        <a:t>Pc=25</a:t>
                      </a:r>
                      <a:endParaRPr lang="en-NZ" sz="1400" b="1" i="0" u="none" strike="noStrike">
                        <a:solidFill>
                          <a:srgbClr val="000000"/>
                        </a:solidFill>
                        <a:effectLst/>
                        <a:latin typeface="Arial Mäori"/>
                      </a:endParaRPr>
                    </a:p>
                  </a:txBody>
                  <a:tcPr marL="9525" marR="9525" marT="9525" marB="0" anchor="b"/>
                </a:tc>
                <a:tc>
                  <a:txBody>
                    <a:bodyPr/>
                    <a:lstStyle/>
                    <a:p>
                      <a:pPr algn="l" fontAlgn="b"/>
                      <a:r>
                        <a:rPr lang="en-NZ" sz="1400" b="1" u="none" strike="noStrike">
                          <a:effectLst/>
                        </a:rPr>
                        <a:t>Pc=50</a:t>
                      </a:r>
                      <a:endParaRPr lang="en-NZ" sz="1400" b="1" i="0" u="none" strike="noStrike">
                        <a:solidFill>
                          <a:srgbClr val="000000"/>
                        </a:solidFill>
                        <a:effectLst/>
                        <a:latin typeface="Arial Mäori"/>
                      </a:endParaRPr>
                    </a:p>
                  </a:txBody>
                  <a:tcPr marL="9525" marR="9525" marT="9525" marB="0" anchor="b"/>
                </a:tc>
                <a:tc>
                  <a:txBody>
                    <a:bodyPr/>
                    <a:lstStyle/>
                    <a:p>
                      <a:pPr algn="l" fontAlgn="b"/>
                      <a:r>
                        <a:rPr lang="en-NZ" sz="1400" b="1" u="none" strike="noStrike">
                          <a:effectLst/>
                        </a:rPr>
                        <a:t>Pc=100</a:t>
                      </a:r>
                      <a:endParaRPr lang="en-NZ" sz="1400" b="1" i="0" u="none" strike="noStrike">
                        <a:solidFill>
                          <a:srgbClr val="000000"/>
                        </a:solidFill>
                        <a:effectLst/>
                        <a:latin typeface="Arial Mäori"/>
                      </a:endParaRPr>
                    </a:p>
                  </a:txBody>
                  <a:tcPr marL="9525" marR="9525" marT="9525" marB="0" anchor="b"/>
                </a:tc>
              </a:tr>
              <a:tr h="312035">
                <a:tc>
                  <a:txBody>
                    <a:bodyPr/>
                    <a:lstStyle/>
                    <a:p>
                      <a:pPr algn="l" fontAlgn="b"/>
                      <a:r>
                        <a:rPr lang="en-NZ" sz="1400" b="1" u="none" strike="noStrike">
                          <a:effectLst/>
                        </a:rPr>
                        <a:t>GDP0</a:t>
                      </a:r>
                      <a:endParaRPr lang="en-NZ" sz="1400" b="1" i="0" u="none" strike="noStrike">
                        <a:solidFill>
                          <a:srgbClr val="000000"/>
                        </a:solidFill>
                        <a:effectLst/>
                        <a:latin typeface="Arial Mäori"/>
                      </a:endParaRPr>
                    </a:p>
                  </a:txBody>
                  <a:tcPr marL="9525" marR="9525" marT="9525" marB="0" anchor="b"/>
                </a:tc>
                <a:tc>
                  <a:txBody>
                    <a:bodyPr/>
                    <a:lstStyle/>
                    <a:p>
                      <a:pPr algn="r" fontAlgn="b"/>
                      <a:r>
                        <a:rPr lang="en-NZ" sz="1400" b="1" u="none" strike="noStrike" kern="1200" dirty="0">
                          <a:solidFill>
                            <a:schemeClr val="dk1"/>
                          </a:solidFill>
                          <a:effectLst/>
                          <a:latin typeface="+mn-lt"/>
                          <a:ea typeface="+mn-ea"/>
                          <a:cs typeface="+mn-cs"/>
                        </a:rPr>
                        <a:t>155419.1</a:t>
                      </a:r>
                    </a:p>
                  </a:txBody>
                  <a:tcPr marL="9525" marR="9525" marT="9525" marB="0" anchor="b"/>
                </a:tc>
                <a:tc>
                  <a:txBody>
                    <a:bodyPr/>
                    <a:lstStyle/>
                    <a:p>
                      <a:pPr algn="r" fontAlgn="b"/>
                      <a:r>
                        <a:rPr lang="en-NZ" sz="1400" b="1" u="none" strike="noStrike" kern="1200">
                          <a:solidFill>
                            <a:schemeClr val="dk1"/>
                          </a:solidFill>
                          <a:effectLst/>
                          <a:latin typeface="+mn-lt"/>
                          <a:ea typeface="+mn-ea"/>
                          <a:cs typeface="+mn-cs"/>
                        </a:rPr>
                        <a:t>155419.1</a:t>
                      </a:r>
                    </a:p>
                  </a:txBody>
                  <a:tcPr marL="9525" marR="9525" marT="9525" marB="0" anchor="b"/>
                </a:tc>
                <a:tc>
                  <a:txBody>
                    <a:bodyPr/>
                    <a:lstStyle/>
                    <a:p>
                      <a:pPr algn="r" fontAlgn="b"/>
                      <a:r>
                        <a:rPr lang="en-NZ" sz="1400" b="1" u="none" strike="noStrike" kern="1200">
                          <a:solidFill>
                            <a:schemeClr val="dk1"/>
                          </a:solidFill>
                          <a:effectLst/>
                          <a:latin typeface="+mn-lt"/>
                          <a:ea typeface="+mn-ea"/>
                          <a:cs typeface="+mn-cs"/>
                        </a:rPr>
                        <a:t>155419.1</a:t>
                      </a:r>
                    </a:p>
                  </a:txBody>
                  <a:tcPr marL="9525" marR="9525" marT="9525" marB="0" anchor="b"/>
                </a:tc>
                <a:tc>
                  <a:txBody>
                    <a:bodyPr/>
                    <a:lstStyle/>
                    <a:p>
                      <a:pPr algn="r" fontAlgn="b"/>
                      <a:r>
                        <a:rPr lang="en-NZ" sz="1400" b="1" u="none" strike="noStrike" kern="1200">
                          <a:solidFill>
                            <a:schemeClr val="dk1"/>
                          </a:solidFill>
                          <a:effectLst/>
                          <a:latin typeface="+mn-lt"/>
                          <a:ea typeface="+mn-ea"/>
                          <a:cs typeface="+mn-cs"/>
                        </a:rPr>
                        <a:t>155419.1</a:t>
                      </a:r>
                    </a:p>
                  </a:txBody>
                  <a:tcPr marL="9525" marR="9525" marT="9525" marB="0" anchor="b"/>
                </a:tc>
              </a:tr>
              <a:tr h="312035">
                <a:tc>
                  <a:txBody>
                    <a:bodyPr/>
                    <a:lstStyle/>
                    <a:p>
                      <a:pPr algn="l" fontAlgn="b"/>
                      <a:r>
                        <a:rPr lang="en-NZ" sz="1400" b="1" u="none" strike="noStrike">
                          <a:effectLst/>
                        </a:rPr>
                        <a:t>GDP EX</a:t>
                      </a:r>
                      <a:endParaRPr lang="en-NZ" sz="1400" b="1" i="0" u="none" strike="noStrike">
                        <a:solidFill>
                          <a:srgbClr val="000000"/>
                        </a:solidFill>
                        <a:effectLst/>
                        <a:latin typeface="Arial Mäori"/>
                      </a:endParaRPr>
                    </a:p>
                  </a:txBody>
                  <a:tcPr marL="9525" marR="9525" marT="9525" marB="0" anchor="b"/>
                </a:tc>
                <a:tc>
                  <a:txBody>
                    <a:bodyPr/>
                    <a:lstStyle/>
                    <a:p>
                      <a:pPr algn="r" fontAlgn="b"/>
                      <a:r>
                        <a:rPr lang="en-NZ" sz="1400" b="1" u="none" strike="noStrike" kern="1200" dirty="0">
                          <a:solidFill>
                            <a:schemeClr val="dk1"/>
                          </a:solidFill>
                          <a:effectLst/>
                          <a:latin typeface="+mn-lt"/>
                          <a:ea typeface="+mn-ea"/>
                          <a:cs typeface="+mn-cs"/>
                        </a:rPr>
                        <a:t>155419.1</a:t>
                      </a:r>
                    </a:p>
                  </a:txBody>
                  <a:tcPr marL="9525" marR="9525" marT="9525" marB="0" anchor="b"/>
                </a:tc>
                <a:tc>
                  <a:txBody>
                    <a:bodyPr/>
                    <a:lstStyle/>
                    <a:p>
                      <a:pPr algn="r" fontAlgn="b"/>
                      <a:r>
                        <a:rPr lang="en-NZ" sz="1400" b="1" u="none" strike="noStrike" kern="1200" dirty="0">
                          <a:solidFill>
                            <a:schemeClr val="dk1"/>
                          </a:solidFill>
                          <a:effectLst/>
                          <a:latin typeface="+mn-lt"/>
                          <a:ea typeface="+mn-ea"/>
                          <a:cs typeface="+mn-cs"/>
                        </a:rPr>
                        <a:t>154961</a:t>
                      </a:r>
                    </a:p>
                  </a:txBody>
                  <a:tcPr marL="9525" marR="9525" marT="9525" marB="0" anchor="b"/>
                </a:tc>
                <a:tc>
                  <a:txBody>
                    <a:bodyPr/>
                    <a:lstStyle/>
                    <a:p>
                      <a:pPr algn="r" fontAlgn="b"/>
                      <a:r>
                        <a:rPr lang="en-NZ" sz="1400" b="1" u="none" strike="noStrike" kern="1200" dirty="0">
                          <a:solidFill>
                            <a:schemeClr val="dk1"/>
                          </a:solidFill>
                          <a:effectLst/>
                          <a:latin typeface="+mn-lt"/>
                          <a:ea typeface="+mn-ea"/>
                          <a:cs typeface="+mn-cs"/>
                        </a:rPr>
                        <a:t>154221.3</a:t>
                      </a:r>
                    </a:p>
                  </a:txBody>
                  <a:tcPr marL="9525" marR="9525" marT="9525" marB="0" anchor="b"/>
                </a:tc>
                <a:tc>
                  <a:txBody>
                    <a:bodyPr/>
                    <a:lstStyle/>
                    <a:p>
                      <a:pPr algn="r" fontAlgn="b"/>
                      <a:r>
                        <a:rPr lang="en-NZ" sz="1400" b="1" u="none" strike="noStrike" kern="1200" dirty="0">
                          <a:solidFill>
                            <a:schemeClr val="dk1"/>
                          </a:solidFill>
                          <a:effectLst/>
                          <a:latin typeface="+mn-lt"/>
                          <a:ea typeface="+mn-ea"/>
                          <a:cs typeface="+mn-cs"/>
                        </a:rPr>
                        <a:t>153479.8</a:t>
                      </a:r>
                    </a:p>
                  </a:txBody>
                  <a:tcPr marL="9525" marR="9525" marT="9525" marB="0" anchor="b"/>
                </a:tc>
              </a:tr>
            </a:tbl>
          </a:graphicData>
        </a:graphic>
      </p:graphicFrame>
      <p:graphicFrame>
        <p:nvGraphicFramePr>
          <p:cNvPr id="11" name="Content Placeholder 10"/>
          <p:cNvGraphicFramePr>
            <a:graphicFrameLocks noGrp="1"/>
          </p:cNvGraphicFramePr>
          <p:nvPr>
            <p:ph idx="1"/>
            <p:extLst>
              <p:ext uri="{D42A27DB-BD31-4B8C-83A1-F6EECF244321}">
                <p14:modId xmlns:p14="http://schemas.microsoft.com/office/powerpoint/2010/main" val="1922384192"/>
              </p:ext>
            </p:extLst>
          </p:nvPr>
        </p:nvGraphicFramePr>
        <p:xfrm>
          <a:off x="457202" y="5013176"/>
          <a:ext cx="3538735" cy="936104"/>
        </p:xfrm>
        <a:graphic>
          <a:graphicData uri="http://schemas.openxmlformats.org/drawingml/2006/table">
            <a:tbl>
              <a:tblPr>
                <a:tableStyleId>{5C22544A-7EE6-4342-B048-85BDC9FD1C3A}</a:tableStyleId>
              </a:tblPr>
              <a:tblGrid>
                <a:gridCol w="707747"/>
                <a:gridCol w="707747"/>
                <a:gridCol w="707747"/>
                <a:gridCol w="707747"/>
                <a:gridCol w="707747"/>
              </a:tblGrid>
              <a:tr h="468052">
                <a:tc>
                  <a:txBody>
                    <a:bodyPr/>
                    <a:lstStyle/>
                    <a:p>
                      <a:pPr algn="l" fontAlgn="b"/>
                      <a:endParaRPr lang="en-NZ" sz="1400" b="1" i="0" u="none" strike="noStrike" dirty="0">
                        <a:solidFill>
                          <a:srgbClr val="000000"/>
                        </a:solidFill>
                        <a:effectLst/>
                        <a:latin typeface="Arial Mäori"/>
                      </a:endParaRPr>
                    </a:p>
                  </a:txBody>
                  <a:tcPr marL="9525" marR="9525" marT="9525" marB="0" anchor="b"/>
                </a:tc>
                <a:tc>
                  <a:txBody>
                    <a:bodyPr/>
                    <a:lstStyle/>
                    <a:p>
                      <a:pPr algn="l" fontAlgn="b"/>
                      <a:r>
                        <a:rPr lang="en-NZ" sz="1400" b="1" u="none" strike="noStrike">
                          <a:effectLst/>
                        </a:rPr>
                        <a:t>Pc=0</a:t>
                      </a:r>
                      <a:endParaRPr lang="en-NZ" sz="1400" b="1" i="0" u="none" strike="noStrike">
                        <a:solidFill>
                          <a:srgbClr val="000000"/>
                        </a:solidFill>
                        <a:effectLst/>
                        <a:latin typeface="Arial Mäori"/>
                      </a:endParaRPr>
                    </a:p>
                  </a:txBody>
                  <a:tcPr marL="9525" marR="9525" marT="9525" marB="0" anchor="b"/>
                </a:tc>
                <a:tc>
                  <a:txBody>
                    <a:bodyPr/>
                    <a:lstStyle/>
                    <a:p>
                      <a:pPr algn="l" fontAlgn="b"/>
                      <a:r>
                        <a:rPr lang="en-NZ" sz="1400" b="1" u="none" strike="noStrike">
                          <a:effectLst/>
                        </a:rPr>
                        <a:t>Pc=25</a:t>
                      </a:r>
                      <a:endParaRPr lang="en-NZ" sz="1400" b="1" i="0" u="none" strike="noStrike">
                        <a:solidFill>
                          <a:srgbClr val="000000"/>
                        </a:solidFill>
                        <a:effectLst/>
                        <a:latin typeface="Arial Mäori"/>
                      </a:endParaRPr>
                    </a:p>
                  </a:txBody>
                  <a:tcPr marL="9525" marR="9525" marT="9525" marB="0" anchor="b"/>
                </a:tc>
                <a:tc>
                  <a:txBody>
                    <a:bodyPr/>
                    <a:lstStyle/>
                    <a:p>
                      <a:pPr algn="l" fontAlgn="b"/>
                      <a:r>
                        <a:rPr lang="en-NZ" sz="1400" b="1" u="none" strike="noStrike">
                          <a:effectLst/>
                        </a:rPr>
                        <a:t>Pc=50</a:t>
                      </a:r>
                      <a:endParaRPr lang="en-NZ" sz="1400" b="1" i="0" u="none" strike="noStrike">
                        <a:solidFill>
                          <a:srgbClr val="000000"/>
                        </a:solidFill>
                        <a:effectLst/>
                        <a:latin typeface="Arial Mäori"/>
                      </a:endParaRPr>
                    </a:p>
                  </a:txBody>
                  <a:tcPr marL="9525" marR="9525" marT="9525" marB="0" anchor="b"/>
                </a:tc>
                <a:tc>
                  <a:txBody>
                    <a:bodyPr/>
                    <a:lstStyle/>
                    <a:p>
                      <a:pPr algn="l" fontAlgn="b"/>
                      <a:r>
                        <a:rPr lang="en-NZ" sz="1400" b="1" u="none" strike="noStrike">
                          <a:effectLst/>
                        </a:rPr>
                        <a:t>Pc=100</a:t>
                      </a:r>
                      <a:endParaRPr lang="en-NZ" sz="1400" b="1" i="0" u="none" strike="noStrike">
                        <a:solidFill>
                          <a:srgbClr val="000000"/>
                        </a:solidFill>
                        <a:effectLst/>
                        <a:latin typeface="Arial Mäori"/>
                      </a:endParaRPr>
                    </a:p>
                  </a:txBody>
                  <a:tcPr marL="9525" marR="9525" marT="9525" marB="0" anchor="b"/>
                </a:tc>
              </a:tr>
              <a:tr h="468052">
                <a:tc>
                  <a:txBody>
                    <a:bodyPr/>
                    <a:lstStyle/>
                    <a:p>
                      <a:pPr algn="l" fontAlgn="b"/>
                      <a:r>
                        <a:rPr lang="en-NZ" sz="1400" b="1" u="none" strike="noStrike" dirty="0" err="1">
                          <a:effectLst/>
                        </a:rPr>
                        <a:t>Pfx</a:t>
                      </a:r>
                      <a:endParaRPr lang="en-NZ" sz="1400" b="1" i="0" u="none" strike="noStrike" dirty="0">
                        <a:solidFill>
                          <a:srgbClr val="000000"/>
                        </a:solidFill>
                        <a:effectLst/>
                        <a:latin typeface="Arial Mäori"/>
                      </a:endParaRPr>
                    </a:p>
                  </a:txBody>
                  <a:tcPr marL="9525" marR="9525" marT="9525" marB="0" anchor="b"/>
                </a:tc>
                <a:tc>
                  <a:txBody>
                    <a:bodyPr/>
                    <a:lstStyle/>
                    <a:p>
                      <a:pPr algn="r" fontAlgn="b"/>
                      <a:r>
                        <a:rPr lang="en-NZ" sz="1400" b="1" u="none" strike="noStrike" kern="1200" dirty="0">
                          <a:solidFill>
                            <a:schemeClr val="dk1"/>
                          </a:solidFill>
                          <a:effectLst/>
                          <a:latin typeface="+mn-lt"/>
                          <a:ea typeface="+mn-ea"/>
                          <a:cs typeface="+mn-cs"/>
                        </a:rPr>
                        <a:t>1</a:t>
                      </a:r>
                    </a:p>
                  </a:txBody>
                  <a:tcPr marL="9525" marR="9525" marT="9525" marB="0" anchor="b"/>
                </a:tc>
                <a:tc>
                  <a:txBody>
                    <a:bodyPr/>
                    <a:lstStyle/>
                    <a:p>
                      <a:pPr algn="r" fontAlgn="b"/>
                      <a:r>
                        <a:rPr lang="en-NZ" sz="1400" b="1" u="none" strike="noStrike" kern="1200" dirty="0">
                          <a:solidFill>
                            <a:schemeClr val="dk1"/>
                          </a:solidFill>
                          <a:effectLst/>
                          <a:latin typeface="+mn-lt"/>
                          <a:ea typeface="+mn-ea"/>
                          <a:cs typeface="+mn-cs"/>
                        </a:rPr>
                        <a:t>1.02</a:t>
                      </a:r>
                    </a:p>
                  </a:txBody>
                  <a:tcPr marL="9525" marR="9525" marT="9525" marB="0" anchor="b"/>
                </a:tc>
                <a:tc>
                  <a:txBody>
                    <a:bodyPr/>
                    <a:lstStyle/>
                    <a:p>
                      <a:pPr algn="r" fontAlgn="b"/>
                      <a:r>
                        <a:rPr lang="en-NZ" sz="1400" b="1" u="none" strike="noStrike" kern="1200" dirty="0">
                          <a:solidFill>
                            <a:schemeClr val="dk1"/>
                          </a:solidFill>
                          <a:effectLst/>
                          <a:latin typeface="+mn-lt"/>
                          <a:ea typeface="+mn-ea"/>
                          <a:cs typeface="+mn-cs"/>
                        </a:rPr>
                        <a:t>1.048</a:t>
                      </a:r>
                    </a:p>
                  </a:txBody>
                  <a:tcPr marL="9525" marR="9525" marT="9525" marB="0" anchor="b"/>
                </a:tc>
                <a:tc>
                  <a:txBody>
                    <a:bodyPr/>
                    <a:lstStyle/>
                    <a:p>
                      <a:pPr algn="r" fontAlgn="b"/>
                      <a:r>
                        <a:rPr lang="en-NZ" sz="1400" b="1" u="none" strike="noStrike" kern="1200" dirty="0">
                          <a:solidFill>
                            <a:schemeClr val="dk1"/>
                          </a:solidFill>
                          <a:effectLst/>
                          <a:latin typeface="+mn-lt"/>
                          <a:ea typeface="+mn-ea"/>
                          <a:cs typeface="+mn-cs"/>
                        </a:rPr>
                        <a:t>1.073</a:t>
                      </a:r>
                    </a:p>
                  </a:txBody>
                  <a:tcPr marL="9525" marR="9525" marT="9525" marB="0" anchor="b"/>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1363434469"/>
              </p:ext>
            </p:extLst>
          </p:nvPr>
        </p:nvGraphicFramePr>
        <p:xfrm>
          <a:off x="470681" y="191683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431235505"/>
              </p:ext>
            </p:extLst>
          </p:nvPr>
        </p:nvGraphicFramePr>
        <p:xfrm>
          <a:off x="5076056" y="1700808"/>
          <a:ext cx="3851920" cy="27363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90142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Motivation</a:t>
            </a:r>
            <a:endParaRPr lang="en-US" dirty="0"/>
          </a:p>
        </p:txBody>
      </p:sp>
      <p:sp>
        <p:nvSpPr>
          <p:cNvPr id="3" name="Content Placeholder 2"/>
          <p:cNvSpPr>
            <a:spLocks noGrp="1"/>
          </p:cNvSpPr>
          <p:nvPr>
            <p:ph idx="1"/>
          </p:nvPr>
        </p:nvSpPr>
        <p:spPr/>
        <p:txBody>
          <a:bodyPr/>
          <a:lstStyle/>
          <a:p>
            <a:r>
              <a:rPr lang="en-US" sz="2800" dirty="0" smtClean="0"/>
              <a:t>How does the NZ ETS effect land use change between forestry and agricultural sectors?</a:t>
            </a:r>
          </a:p>
          <a:p>
            <a:endParaRPr lang="en-US" sz="2800" dirty="0" smtClean="0"/>
          </a:p>
          <a:p>
            <a:r>
              <a:rPr lang="en-US" sz="2800" dirty="0" smtClean="0"/>
              <a:t>ETS is a key pillar approach to NZ climate change</a:t>
            </a:r>
          </a:p>
          <a:p>
            <a:endParaRPr lang="en-US" sz="2800" dirty="0" smtClean="0"/>
          </a:p>
          <a:p>
            <a:r>
              <a:rPr lang="en-US" sz="2800" dirty="0" smtClean="0"/>
              <a:t>Largest emissions come from agriculture, forestry </a:t>
            </a:r>
            <a:r>
              <a:rPr lang="en-US" sz="2800" dirty="0"/>
              <a:t>sequestrate </a:t>
            </a:r>
            <a:r>
              <a:rPr lang="en-US" sz="2800" dirty="0" smtClean="0"/>
              <a:t>carbon and was first enter into the ETS(MPI</a:t>
            </a:r>
            <a:r>
              <a:rPr lang="en-US" sz="2800" dirty="0"/>
              <a:t>, 2012</a:t>
            </a:r>
            <a:r>
              <a:rPr lang="en-US" sz="2800" dirty="0" smtClean="0"/>
              <a:t>)</a:t>
            </a:r>
          </a:p>
          <a:p>
            <a:endParaRPr lang="en-US" sz="2800" dirty="0"/>
          </a:p>
        </p:txBody>
      </p:sp>
    </p:spTree>
    <p:extLst>
      <p:ext uri="{BB962C8B-B14F-4D97-AF65-F5344CB8AC3E}">
        <p14:creationId xmlns:p14="http://schemas.microsoft.com/office/powerpoint/2010/main" val="308943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Commodity price</a:t>
            </a:r>
            <a:endParaRPr lang="en-NZ"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74564906"/>
              </p:ext>
            </p:extLst>
          </p:nvPr>
        </p:nvGraphicFramePr>
        <p:xfrm>
          <a:off x="179512" y="1438557"/>
          <a:ext cx="4142650" cy="4459624"/>
        </p:xfrm>
        <a:graphic>
          <a:graphicData uri="http://schemas.openxmlformats.org/drawingml/2006/table">
            <a:tbl>
              <a:tblPr firstRow="1" firstCol="1" bandRow="1">
                <a:tableStyleId>{5C22544A-7EE6-4342-B048-85BDC9FD1C3A}</a:tableStyleId>
              </a:tblPr>
              <a:tblGrid>
                <a:gridCol w="321855"/>
                <a:gridCol w="1153795"/>
                <a:gridCol w="609600"/>
                <a:gridCol w="609600"/>
                <a:gridCol w="609600"/>
                <a:gridCol w="838200"/>
              </a:tblGrid>
              <a:tr h="343048">
                <a:tc gridSpan="2">
                  <a:txBody>
                    <a:bodyPr/>
                    <a:lstStyle/>
                    <a:p>
                      <a:pPr>
                        <a:lnSpc>
                          <a:spcPct val="115000"/>
                        </a:lnSpc>
                        <a:spcAft>
                          <a:spcPts val="0"/>
                        </a:spcAft>
                      </a:pPr>
                      <a:r>
                        <a:rPr lang="en-NZ" sz="1400" b="1">
                          <a:effectLst/>
                        </a:rPr>
                        <a:t>commodity price</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en-NZ"/>
                    </a:p>
                  </a:txBody>
                  <a:tcPr/>
                </a:tc>
                <a:tc>
                  <a:txBody>
                    <a:bodyPr/>
                    <a:lstStyle/>
                    <a:p>
                      <a:pPr>
                        <a:lnSpc>
                          <a:spcPct val="115000"/>
                        </a:lnSpc>
                        <a:spcAft>
                          <a:spcPts val="0"/>
                        </a:spcAft>
                      </a:pPr>
                      <a:r>
                        <a:rPr lang="en-NZ" sz="1400" b="1">
                          <a:effectLst/>
                        </a:rPr>
                        <a:t>pc=0</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pc=25</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pc=50</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pc=100</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343048">
                <a:tc>
                  <a:txBody>
                    <a:bodyPr/>
                    <a:lstStyle/>
                    <a:p>
                      <a:endParaRPr lang="en-NZ" sz="1400" b="1">
                        <a:solidFill>
                          <a:srgbClr val="365F91"/>
                        </a:solidFill>
                        <a:effectLst/>
                        <a:latin typeface="Calibri" panose="020F0502020204030204" pitchFamily="34" charset="0"/>
                      </a:endParaRPr>
                    </a:p>
                  </a:txBody>
                  <a:tcPr marL="68580" marR="68580" marT="0" marB="0"/>
                </a:tc>
                <a:tc>
                  <a:txBody>
                    <a:bodyPr/>
                    <a:lstStyle/>
                    <a:p>
                      <a:pPr>
                        <a:lnSpc>
                          <a:spcPct val="115000"/>
                        </a:lnSpc>
                        <a:spcAft>
                          <a:spcPts val="0"/>
                        </a:spcAft>
                      </a:pPr>
                      <a:r>
                        <a:rPr lang="en-NZ" sz="1400" b="1">
                          <a:effectLst/>
                        </a:rPr>
                        <a:t>com1</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1.054,</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1.111</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1.263</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343048">
                <a:tc>
                  <a:txBody>
                    <a:bodyPr/>
                    <a:lstStyle/>
                    <a:p>
                      <a:endParaRPr lang="en-NZ" sz="1400" b="1">
                        <a:solidFill>
                          <a:srgbClr val="365F91"/>
                        </a:solidFill>
                        <a:effectLst/>
                        <a:latin typeface="Calibri" panose="020F0502020204030204" pitchFamily="34" charset="0"/>
                      </a:endParaRPr>
                    </a:p>
                  </a:txBody>
                  <a:tcPr marL="68580" marR="68580" marT="0" marB="0"/>
                </a:tc>
                <a:tc>
                  <a:txBody>
                    <a:bodyPr/>
                    <a:lstStyle/>
                    <a:p>
                      <a:pPr>
                        <a:lnSpc>
                          <a:spcPct val="115000"/>
                        </a:lnSpc>
                        <a:spcAft>
                          <a:spcPts val="0"/>
                        </a:spcAft>
                      </a:pPr>
                      <a:r>
                        <a:rPr lang="en-NZ" sz="1400" b="1">
                          <a:effectLst/>
                        </a:rPr>
                        <a:t>com2</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1.131,</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1.414</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1.764</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343048">
                <a:tc>
                  <a:txBody>
                    <a:bodyPr/>
                    <a:lstStyle/>
                    <a:p>
                      <a:endParaRPr lang="en-NZ" sz="1400" b="1">
                        <a:solidFill>
                          <a:srgbClr val="365F91"/>
                        </a:solidFill>
                        <a:effectLst/>
                        <a:latin typeface="Calibri" panose="020F0502020204030204" pitchFamily="34" charset="0"/>
                      </a:endParaRPr>
                    </a:p>
                  </a:txBody>
                  <a:tcPr marL="68580" marR="68580" marT="0" marB="0"/>
                </a:tc>
                <a:tc>
                  <a:txBody>
                    <a:bodyPr/>
                    <a:lstStyle/>
                    <a:p>
                      <a:pPr>
                        <a:lnSpc>
                          <a:spcPct val="115000"/>
                        </a:lnSpc>
                        <a:spcAft>
                          <a:spcPts val="0"/>
                        </a:spcAft>
                      </a:pPr>
                      <a:r>
                        <a:rPr lang="en-NZ" sz="1400" b="1">
                          <a:effectLst/>
                        </a:rPr>
                        <a:t>com3</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1.049,</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1.104</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1.215</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343048">
                <a:tc>
                  <a:txBody>
                    <a:bodyPr/>
                    <a:lstStyle/>
                    <a:p>
                      <a:endParaRPr lang="en-NZ" sz="1400" b="1">
                        <a:solidFill>
                          <a:srgbClr val="365F91"/>
                        </a:solidFill>
                        <a:effectLst/>
                        <a:latin typeface="Calibri" panose="020F0502020204030204" pitchFamily="34" charset="0"/>
                      </a:endParaRPr>
                    </a:p>
                  </a:txBody>
                  <a:tcPr marL="68580" marR="68580" marT="0" marB="0"/>
                </a:tc>
                <a:tc>
                  <a:txBody>
                    <a:bodyPr/>
                    <a:lstStyle/>
                    <a:p>
                      <a:pPr>
                        <a:lnSpc>
                          <a:spcPct val="115000"/>
                        </a:lnSpc>
                        <a:spcAft>
                          <a:spcPts val="0"/>
                        </a:spcAft>
                      </a:pPr>
                      <a:r>
                        <a:rPr lang="en-NZ" sz="1400" b="1">
                          <a:effectLst/>
                        </a:rPr>
                        <a:t>com4</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1.425,</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1.98</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4.008</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343048">
                <a:tc>
                  <a:txBody>
                    <a:bodyPr/>
                    <a:lstStyle/>
                    <a:p>
                      <a:endParaRPr lang="en-NZ" sz="1400" b="1">
                        <a:solidFill>
                          <a:srgbClr val="365F91"/>
                        </a:solidFill>
                        <a:effectLst/>
                        <a:latin typeface="Calibri" panose="020F0502020204030204" pitchFamily="34" charset="0"/>
                      </a:endParaRPr>
                    </a:p>
                  </a:txBody>
                  <a:tcPr marL="68580" marR="68580" marT="0" marB="0"/>
                </a:tc>
                <a:tc>
                  <a:txBody>
                    <a:bodyPr/>
                    <a:lstStyle/>
                    <a:p>
                      <a:pPr>
                        <a:lnSpc>
                          <a:spcPct val="115000"/>
                        </a:lnSpc>
                        <a:spcAft>
                          <a:spcPts val="0"/>
                        </a:spcAft>
                      </a:pPr>
                      <a:r>
                        <a:rPr lang="en-NZ" sz="1400" b="1">
                          <a:effectLst/>
                        </a:rPr>
                        <a:t>com5</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1.02</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1.048</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1.072</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343048">
                <a:tc>
                  <a:txBody>
                    <a:bodyPr/>
                    <a:lstStyle/>
                    <a:p>
                      <a:endParaRPr lang="en-NZ" sz="1400" b="1">
                        <a:solidFill>
                          <a:srgbClr val="365F91"/>
                        </a:solidFill>
                        <a:effectLst/>
                        <a:latin typeface="Calibri" panose="020F0502020204030204" pitchFamily="34" charset="0"/>
                      </a:endParaRPr>
                    </a:p>
                  </a:txBody>
                  <a:tcPr marL="68580" marR="68580" marT="0" marB="0"/>
                </a:tc>
                <a:tc>
                  <a:txBody>
                    <a:bodyPr/>
                    <a:lstStyle/>
                    <a:p>
                      <a:pPr>
                        <a:lnSpc>
                          <a:spcPct val="115000"/>
                        </a:lnSpc>
                        <a:spcAft>
                          <a:spcPts val="0"/>
                        </a:spcAft>
                      </a:pPr>
                      <a:r>
                        <a:rPr lang="en-NZ" sz="1400" b="1">
                          <a:effectLst/>
                        </a:rPr>
                        <a:t>com6</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0.999,</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0.995</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0.996</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343048">
                <a:tc>
                  <a:txBody>
                    <a:bodyPr/>
                    <a:lstStyle/>
                    <a:p>
                      <a:endParaRPr lang="en-NZ" sz="1400" b="1">
                        <a:solidFill>
                          <a:srgbClr val="365F91"/>
                        </a:solidFill>
                        <a:effectLst/>
                        <a:latin typeface="Calibri" panose="020F0502020204030204" pitchFamily="34" charset="0"/>
                      </a:endParaRPr>
                    </a:p>
                  </a:txBody>
                  <a:tcPr marL="68580" marR="68580" marT="0" marB="0"/>
                </a:tc>
                <a:tc>
                  <a:txBody>
                    <a:bodyPr/>
                    <a:lstStyle/>
                    <a:p>
                      <a:pPr>
                        <a:lnSpc>
                          <a:spcPct val="115000"/>
                        </a:lnSpc>
                        <a:spcAft>
                          <a:spcPts val="0"/>
                        </a:spcAft>
                      </a:pPr>
                      <a:r>
                        <a:rPr lang="en-NZ" sz="1400" b="1">
                          <a:effectLst/>
                        </a:rPr>
                        <a:t>com7</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1.060,</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1.159</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1.314</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343048">
                <a:tc>
                  <a:txBody>
                    <a:bodyPr/>
                    <a:lstStyle/>
                    <a:p>
                      <a:endParaRPr lang="en-NZ" sz="1400" b="1">
                        <a:solidFill>
                          <a:srgbClr val="365F91"/>
                        </a:solidFill>
                        <a:effectLst/>
                        <a:latin typeface="Calibri" panose="020F0502020204030204" pitchFamily="34" charset="0"/>
                      </a:endParaRPr>
                    </a:p>
                  </a:txBody>
                  <a:tcPr marL="68580" marR="68580" marT="0" marB="0"/>
                </a:tc>
                <a:tc>
                  <a:txBody>
                    <a:bodyPr/>
                    <a:lstStyle/>
                    <a:p>
                      <a:pPr>
                        <a:lnSpc>
                          <a:spcPct val="115000"/>
                        </a:lnSpc>
                        <a:spcAft>
                          <a:spcPts val="0"/>
                        </a:spcAft>
                      </a:pPr>
                      <a:r>
                        <a:rPr lang="en-NZ" sz="1400" b="1">
                          <a:effectLst/>
                        </a:rPr>
                        <a:t>com8</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0.998,</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0.996</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0.995</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343048">
                <a:tc>
                  <a:txBody>
                    <a:bodyPr/>
                    <a:lstStyle/>
                    <a:p>
                      <a:endParaRPr lang="en-NZ" sz="1400" b="1">
                        <a:solidFill>
                          <a:srgbClr val="365F91"/>
                        </a:solidFill>
                        <a:effectLst/>
                        <a:latin typeface="Calibri" panose="020F0502020204030204" pitchFamily="34" charset="0"/>
                      </a:endParaRPr>
                    </a:p>
                  </a:txBody>
                  <a:tcPr marL="68580" marR="68580" marT="0" marB="0"/>
                </a:tc>
                <a:tc>
                  <a:txBody>
                    <a:bodyPr/>
                    <a:lstStyle/>
                    <a:p>
                      <a:pPr>
                        <a:lnSpc>
                          <a:spcPct val="115000"/>
                        </a:lnSpc>
                        <a:spcAft>
                          <a:spcPts val="0"/>
                        </a:spcAft>
                      </a:pPr>
                      <a:r>
                        <a:rPr lang="en-NZ" sz="1400" b="1">
                          <a:effectLst/>
                        </a:rPr>
                        <a:t>com9</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1.007,</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1.017</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1.036</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343048">
                <a:tc>
                  <a:txBody>
                    <a:bodyPr/>
                    <a:lstStyle/>
                    <a:p>
                      <a:endParaRPr lang="en-NZ" sz="1400" b="1">
                        <a:solidFill>
                          <a:srgbClr val="365F91"/>
                        </a:solidFill>
                        <a:effectLst/>
                        <a:latin typeface="Calibri" panose="020F0502020204030204" pitchFamily="34" charset="0"/>
                      </a:endParaRPr>
                    </a:p>
                  </a:txBody>
                  <a:tcPr marL="68580" marR="68580" marT="0" marB="0"/>
                </a:tc>
                <a:tc>
                  <a:txBody>
                    <a:bodyPr/>
                    <a:lstStyle/>
                    <a:p>
                      <a:pPr>
                        <a:lnSpc>
                          <a:spcPct val="115000"/>
                        </a:lnSpc>
                        <a:spcAft>
                          <a:spcPts val="0"/>
                        </a:spcAft>
                      </a:pPr>
                      <a:r>
                        <a:rPr lang="en-NZ" sz="1400" b="1">
                          <a:effectLst/>
                        </a:rPr>
                        <a:t>com10</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1.007</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1.013</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1.031</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343048">
                <a:tc>
                  <a:txBody>
                    <a:bodyPr/>
                    <a:lstStyle/>
                    <a:p>
                      <a:endParaRPr lang="en-NZ" sz="1400" b="1">
                        <a:solidFill>
                          <a:srgbClr val="365F91"/>
                        </a:solidFill>
                        <a:effectLst/>
                        <a:latin typeface="Calibri" panose="020F0502020204030204" pitchFamily="34" charset="0"/>
                      </a:endParaRPr>
                    </a:p>
                  </a:txBody>
                  <a:tcPr marL="68580" marR="68580" marT="0" marB="0"/>
                </a:tc>
                <a:tc>
                  <a:txBody>
                    <a:bodyPr/>
                    <a:lstStyle/>
                    <a:p>
                      <a:pPr>
                        <a:lnSpc>
                          <a:spcPct val="115000"/>
                        </a:lnSpc>
                        <a:spcAft>
                          <a:spcPts val="0"/>
                        </a:spcAft>
                      </a:pPr>
                      <a:r>
                        <a:rPr lang="en-NZ" sz="1400" b="1">
                          <a:effectLst/>
                        </a:rPr>
                        <a:t>com11</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1.000,</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1.001</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1.004</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343048">
                <a:tc>
                  <a:txBody>
                    <a:bodyPr/>
                    <a:lstStyle/>
                    <a:p>
                      <a:endParaRPr lang="en-NZ" sz="1400" b="1">
                        <a:solidFill>
                          <a:srgbClr val="365F91"/>
                        </a:solidFill>
                        <a:effectLst/>
                        <a:latin typeface="Calibri" panose="020F0502020204030204" pitchFamily="34" charset="0"/>
                      </a:endParaRPr>
                    </a:p>
                  </a:txBody>
                  <a:tcPr marL="68580" marR="68580" marT="0" marB="0"/>
                </a:tc>
                <a:tc>
                  <a:txBody>
                    <a:bodyPr/>
                    <a:lstStyle/>
                    <a:p>
                      <a:pPr>
                        <a:lnSpc>
                          <a:spcPct val="115000"/>
                        </a:lnSpc>
                        <a:spcAft>
                          <a:spcPts val="0"/>
                        </a:spcAft>
                      </a:pPr>
                      <a:r>
                        <a:rPr lang="en-NZ" sz="1400" b="1">
                          <a:effectLst/>
                        </a:rPr>
                        <a:t>com12</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1</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0.996</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a:effectLst/>
                        </a:rPr>
                        <a:t>0.991</a:t>
                      </a:r>
                      <a:endParaRPr lang="en-NZ" sz="14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0"/>
                        </a:spcAft>
                      </a:pPr>
                      <a:r>
                        <a:rPr lang="en-NZ" sz="1400" b="1" dirty="0">
                          <a:effectLst/>
                        </a:rPr>
                        <a:t>0.988</a:t>
                      </a:r>
                      <a:endParaRPr lang="en-NZ" sz="1400" b="1" dirty="0">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1162581850"/>
              </p:ext>
            </p:extLst>
          </p:nvPr>
        </p:nvGraphicFramePr>
        <p:xfrm>
          <a:off x="4427984" y="1988840"/>
          <a:ext cx="4716016"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8261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63728366"/>
              </p:ext>
            </p:extLst>
          </p:nvPr>
        </p:nvGraphicFramePr>
        <p:xfrm>
          <a:off x="611560" y="1052736"/>
          <a:ext cx="7787208" cy="288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43133116"/>
              </p:ext>
            </p:extLst>
          </p:nvPr>
        </p:nvGraphicFramePr>
        <p:xfrm>
          <a:off x="971600" y="4005064"/>
          <a:ext cx="7056784" cy="2674620"/>
        </p:xfrm>
        <a:graphic>
          <a:graphicData uri="http://schemas.openxmlformats.org/drawingml/2006/table">
            <a:tbl>
              <a:tblPr>
                <a:tableStyleId>{5C22544A-7EE6-4342-B048-85BDC9FD1C3A}</a:tableStyleId>
              </a:tblPr>
              <a:tblGrid>
                <a:gridCol w="882098"/>
                <a:gridCol w="882098"/>
                <a:gridCol w="882098"/>
                <a:gridCol w="882098"/>
                <a:gridCol w="882098"/>
                <a:gridCol w="882098"/>
                <a:gridCol w="882098"/>
                <a:gridCol w="882098"/>
              </a:tblGrid>
              <a:tr h="210023">
                <a:tc gridSpan="2">
                  <a:txBody>
                    <a:bodyPr/>
                    <a:lstStyle/>
                    <a:p>
                      <a:pPr algn="l" fontAlgn="b"/>
                      <a:r>
                        <a:rPr lang="en-NZ" sz="1400" b="1" u="none" strike="noStrike">
                          <a:effectLst/>
                        </a:rPr>
                        <a:t>Import value</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400" b="1" u="none" strike="noStrike">
                          <a:effectLst/>
                        </a:rPr>
                        <a:t>pc=0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400" b="1" u="none" strike="noStrike">
                          <a:effectLst/>
                        </a:rPr>
                        <a:t>pc=25</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400" b="1" u="none" strike="noStrike">
                          <a:effectLst/>
                        </a:rPr>
                        <a:t>pc=50</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400" b="1" u="none" strike="noStrike">
                          <a:effectLst/>
                        </a:rPr>
                        <a:t>pc=100</a:t>
                      </a:r>
                      <a:endParaRPr lang="en-NZ" sz="1400" b="1" i="0" u="none" strike="noStrike">
                        <a:solidFill>
                          <a:srgbClr val="000000"/>
                        </a:solidFill>
                        <a:effectLst/>
                        <a:latin typeface="Calibri" panose="020F0502020204030204" pitchFamily="34" charset="0"/>
                      </a:endParaRPr>
                    </a:p>
                  </a:txBody>
                  <a:tcPr marL="9525" marR="9525" marT="9525" marB="0" anchor="b"/>
                </a:tc>
              </a:tr>
              <a:tr h="210023">
                <a:tc gridSpan="3">
                  <a:txBody>
                    <a:bodyPr/>
                    <a:lstStyle/>
                    <a:p>
                      <a:pPr algn="l" fontAlgn="b"/>
                      <a:r>
                        <a:rPr lang="en-NZ" sz="1400" b="1" u="none" strike="noStrike">
                          <a:effectLst/>
                        </a:rPr>
                        <a:t>Horticulture and fruit growing</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effectLst/>
                        </a:rPr>
                        <a:t>357.714</a:t>
                      </a:r>
                      <a:endParaRPr lang="en-N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effectLst/>
                        </a:rPr>
                        <a:t>320.603</a:t>
                      </a:r>
                      <a:endParaRPr lang="en-N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effectLst/>
                        </a:rPr>
                        <a:t>294.665</a:t>
                      </a:r>
                      <a:endParaRPr lang="en-N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effectLst/>
                        </a:rPr>
                        <a:t>260.957</a:t>
                      </a:r>
                      <a:endParaRPr lang="en-NZ" sz="1400" b="1" i="0" u="none" strike="noStrike" dirty="0">
                        <a:solidFill>
                          <a:srgbClr val="000000"/>
                        </a:solidFill>
                        <a:effectLst/>
                        <a:latin typeface="Calibri" panose="020F0502020204030204" pitchFamily="34" charset="0"/>
                      </a:endParaRPr>
                    </a:p>
                  </a:txBody>
                  <a:tcPr marL="9525" marR="9525" marT="9525" marB="0" anchor="b"/>
                </a:tc>
              </a:tr>
              <a:tr h="210023">
                <a:tc gridSpan="2">
                  <a:txBody>
                    <a:bodyPr/>
                    <a:lstStyle/>
                    <a:p>
                      <a:pPr algn="l" fontAlgn="b"/>
                      <a:r>
                        <a:rPr lang="en-NZ" sz="1400" b="1" u="none" strike="noStrike">
                          <a:effectLst/>
                        </a:rPr>
                        <a:t>Sheep, beef cattle</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139.609</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101.126</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effectLst/>
                        </a:rPr>
                        <a:t>73.355</a:t>
                      </a:r>
                      <a:endParaRPr lang="en-N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effectLst/>
                        </a:rPr>
                        <a:t>48.965</a:t>
                      </a:r>
                      <a:endParaRPr lang="en-NZ" sz="1400" b="1" i="0" u="none" strike="noStrike" dirty="0">
                        <a:solidFill>
                          <a:srgbClr val="000000"/>
                        </a:solidFill>
                        <a:effectLst/>
                        <a:latin typeface="Calibri" panose="020F0502020204030204" pitchFamily="34" charset="0"/>
                      </a:endParaRPr>
                    </a:p>
                  </a:txBody>
                  <a:tcPr marL="9525" marR="9525" marT="9525" marB="0" anchor="b"/>
                </a:tc>
              </a:tr>
              <a:tr h="210023">
                <a:tc gridSpan="2">
                  <a:txBody>
                    <a:bodyPr/>
                    <a:lstStyle/>
                    <a:p>
                      <a:pPr algn="l" fontAlgn="b"/>
                      <a:r>
                        <a:rPr lang="en-NZ" sz="1400" b="1" u="none" strike="noStrike">
                          <a:effectLst/>
                        </a:rPr>
                        <a:t>Other Agriculture</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381.248</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271.696</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201.283</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132.225</a:t>
                      </a:r>
                      <a:endParaRPr lang="en-NZ" sz="1400" b="1" i="0" u="none" strike="noStrike">
                        <a:solidFill>
                          <a:srgbClr val="000000"/>
                        </a:solidFill>
                        <a:effectLst/>
                        <a:latin typeface="Calibri" panose="020F0502020204030204" pitchFamily="34" charset="0"/>
                      </a:endParaRPr>
                    </a:p>
                  </a:txBody>
                  <a:tcPr marL="9525" marR="9525" marT="9525" marB="0" anchor="b"/>
                </a:tc>
              </a:tr>
              <a:tr h="210023">
                <a:tc gridSpan="2">
                  <a:txBody>
                    <a:bodyPr/>
                    <a:lstStyle/>
                    <a:p>
                      <a:pPr algn="l" fontAlgn="b"/>
                      <a:r>
                        <a:rPr lang="en-NZ" sz="1400" b="1" u="none" strike="noStrike" dirty="0">
                          <a:solidFill>
                            <a:srgbClr val="FF0000"/>
                          </a:solidFill>
                          <a:effectLst/>
                        </a:rPr>
                        <a:t>Natural Forestry</a:t>
                      </a:r>
                      <a:endParaRPr lang="en-NZ" sz="1400" b="1" i="0" u="none" strike="noStrike" dirty="0">
                        <a:solidFill>
                          <a:srgbClr val="FF0000"/>
                        </a:solidFill>
                        <a:effectLst/>
                        <a:latin typeface="Calibri" panose="020F0502020204030204" pitchFamily="34" charset="0"/>
                      </a:endParaRPr>
                    </a:p>
                  </a:txBody>
                  <a:tcPr marL="9525" marR="9525" marT="9525" marB="0" anchor="b"/>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solidFill>
                            <a:srgbClr val="FF0000"/>
                          </a:solidFill>
                          <a:effectLst/>
                        </a:rPr>
                        <a:t>5</a:t>
                      </a:r>
                      <a:endParaRPr lang="en-NZ" sz="1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solidFill>
                            <a:srgbClr val="FF0000"/>
                          </a:solidFill>
                          <a:effectLst/>
                        </a:rPr>
                        <a:t>5.181</a:t>
                      </a:r>
                      <a:endParaRPr lang="en-NZ" sz="1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solidFill>
                            <a:srgbClr val="FF0000"/>
                          </a:solidFill>
                          <a:effectLst/>
                        </a:rPr>
                        <a:t>5.447</a:t>
                      </a:r>
                      <a:endParaRPr lang="en-NZ" sz="1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solidFill>
                            <a:srgbClr val="FF0000"/>
                          </a:solidFill>
                          <a:effectLst/>
                        </a:rPr>
                        <a:t>5.75</a:t>
                      </a:r>
                      <a:endParaRPr lang="en-NZ" sz="1400" b="1" i="0" u="none" strike="noStrike" dirty="0">
                        <a:solidFill>
                          <a:srgbClr val="FF0000"/>
                        </a:solidFill>
                        <a:effectLst/>
                        <a:latin typeface="Calibri" panose="020F0502020204030204" pitchFamily="34" charset="0"/>
                      </a:endParaRPr>
                    </a:p>
                  </a:txBody>
                  <a:tcPr marL="9525" marR="9525" marT="9525" marB="0" anchor="b"/>
                </a:tc>
              </a:tr>
              <a:tr h="210023">
                <a:tc gridSpan="3">
                  <a:txBody>
                    <a:bodyPr/>
                    <a:lstStyle/>
                    <a:p>
                      <a:pPr algn="l" fontAlgn="b"/>
                      <a:r>
                        <a:rPr lang="en-NZ" sz="1400" b="1" u="none" strike="noStrike" dirty="0">
                          <a:solidFill>
                            <a:srgbClr val="FF0000"/>
                          </a:solidFill>
                          <a:effectLst/>
                        </a:rPr>
                        <a:t>Minerals, oil and coal</a:t>
                      </a:r>
                      <a:endParaRPr lang="en-NZ" sz="1400" b="1" i="0" u="none" strike="noStrike" dirty="0">
                        <a:solidFill>
                          <a:srgbClr val="FF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solidFill>
                            <a:srgbClr val="FF0000"/>
                          </a:solidFill>
                          <a:effectLst/>
                        </a:rPr>
                        <a:t>3120.162</a:t>
                      </a:r>
                      <a:endParaRPr lang="en-NZ" sz="1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solidFill>
                            <a:srgbClr val="FF0000"/>
                          </a:solidFill>
                          <a:effectLst/>
                        </a:rPr>
                        <a:t>3199.391</a:t>
                      </a:r>
                      <a:endParaRPr lang="en-NZ" sz="1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solidFill>
                            <a:srgbClr val="FF0000"/>
                          </a:solidFill>
                          <a:effectLst/>
                        </a:rPr>
                        <a:t>3298.78</a:t>
                      </a:r>
                      <a:endParaRPr lang="en-NZ" sz="1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solidFill>
                            <a:srgbClr val="FF0000"/>
                          </a:solidFill>
                          <a:effectLst/>
                        </a:rPr>
                        <a:t>3392.634</a:t>
                      </a:r>
                      <a:endParaRPr lang="en-NZ" sz="1400" b="1" i="0" u="none" strike="noStrike" dirty="0">
                        <a:solidFill>
                          <a:srgbClr val="FF0000"/>
                        </a:solidFill>
                        <a:effectLst/>
                        <a:latin typeface="Calibri" panose="020F0502020204030204" pitchFamily="34" charset="0"/>
                      </a:endParaRPr>
                    </a:p>
                  </a:txBody>
                  <a:tcPr marL="9525" marR="9525" marT="9525" marB="0" anchor="b"/>
                </a:tc>
              </a:tr>
              <a:tr h="210023">
                <a:tc gridSpan="4">
                  <a:txBody>
                    <a:bodyPr/>
                    <a:lstStyle/>
                    <a:p>
                      <a:pPr algn="l" fontAlgn="b"/>
                      <a:r>
                        <a:rPr lang="en-NZ" sz="1400" b="1" u="none" strike="noStrike">
                          <a:effectLst/>
                        </a:rPr>
                        <a:t>Processed Agricultural products</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hMerge="1">
                  <a:txBody>
                    <a:bodyPr/>
                    <a:lstStyle/>
                    <a:p>
                      <a:endParaRPr lang="en-NZ"/>
                    </a:p>
                  </a:txBody>
                  <a:tcPr/>
                </a:tc>
                <a:tc>
                  <a:txBody>
                    <a:bodyPr/>
                    <a:lstStyle/>
                    <a:p>
                      <a:pPr algn="r" fontAlgn="b"/>
                      <a:r>
                        <a:rPr lang="en-NZ" sz="1400" b="1" u="none" strike="noStrike">
                          <a:effectLst/>
                        </a:rPr>
                        <a:t>799.979</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effectLst/>
                        </a:rPr>
                        <a:t>676.405</a:t>
                      </a:r>
                      <a:endParaRPr lang="en-N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effectLst/>
                        </a:rPr>
                        <a:t>570.1</a:t>
                      </a:r>
                      <a:endParaRPr lang="en-NZ"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459.121</a:t>
                      </a:r>
                      <a:endParaRPr lang="en-NZ" sz="1400" b="1" i="0" u="none" strike="noStrike">
                        <a:solidFill>
                          <a:srgbClr val="000000"/>
                        </a:solidFill>
                        <a:effectLst/>
                        <a:latin typeface="Calibri" panose="020F0502020204030204" pitchFamily="34" charset="0"/>
                      </a:endParaRPr>
                    </a:p>
                  </a:txBody>
                  <a:tcPr marL="9525" marR="9525" marT="9525" marB="0" anchor="b"/>
                </a:tc>
              </a:tr>
              <a:tr h="210023">
                <a:tc gridSpan="3">
                  <a:txBody>
                    <a:bodyPr/>
                    <a:lstStyle/>
                    <a:p>
                      <a:pPr algn="l" fontAlgn="b"/>
                      <a:r>
                        <a:rPr lang="en-NZ" sz="1400" b="1" u="none" strike="noStrike" dirty="0">
                          <a:solidFill>
                            <a:srgbClr val="FF0000"/>
                          </a:solidFill>
                          <a:effectLst/>
                        </a:rPr>
                        <a:t>Processed forestry products</a:t>
                      </a:r>
                      <a:endParaRPr lang="en-NZ" sz="1400" b="1" i="0" u="none" strike="noStrike" dirty="0">
                        <a:solidFill>
                          <a:srgbClr val="FF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solidFill>
                            <a:srgbClr val="FF0000"/>
                          </a:solidFill>
                          <a:effectLst/>
                        </a:rPr>
                        <a:t>725.921</a:t>
                      </a:r>
                      <a:endParaRPr lang="en-NZ" sz="1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solidFill>
                            <a:srgbClr val="FF0000"/>
                          </a:solidFill>
                          <a:effectLst/>
                        </a:rPr>
                        <a:t>733.563</a:t>
                      </a:r>
                      <a:endParaRPr lang="en-NZ" sz="1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solidFill>
                            <a:srgbClr val="FF0000"/>
                          </a:solidFill>
                          <a:effectLst/>
                        </a:rPr>
                        <a:t>749.185</a:t>
                      </a:r>
                      <a:endParaRPr lang="en-NZ" sz="1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solidFill>
                            <a:srgbClr val="FF0000"/>
                          </a:solidFill>
                          <a:effectLst/>
                        </a:rPr>
                        <a:t>772.826</a:t>
                      </a:r>
                      <a:endParaRPr lang="en-NZ" sz="1400" b="1" i="0" u="none" strike="noStrike" dirty="0">
                        <a:solidFill>
                          <a:srgbClr val="FF0000"/>
                        </a:solidFill>
                        <a:effectLst/>
                        <a:latin typeface="Calibri" panose="020F0502020204030204" pitchFamily="34" charset="0"/>
                      </a:endParaRPr>
                    </a:p>
                  </a:txBody>
                  <a:tcPr marL="9525" marR="9525" marT="9525" marB="0" anchor="b"/>
                </a:tc>
              </a:tr>
              <a:tr h="210023">
                <a:tc gridSpan="3">
                  <a:txBody>
                    <a:bodyPr/>
                    <a:lstStyle/>
                    <a:p>
                      <a:pPr algn="l" fontAlgn="b"/>
                      <a:r>
                        <a:rPr lang="en-NZ" sz="1400" b="1" u="none" strike="noStrike">
                          <a:effectLst/>
                        </a:rPr>
                        <a:t>Other Manufactured products</a:t>
                      </a:r>
                      <a:endParaRPr lang="en-NZ"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35393.46</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35086.39</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35012.41</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35365.46</a:t>
                      </a:r>
                      <a:endParaRPr lang="en-NZ" sz="1400" b="1" i="0" u="none" strike="noStrike">
                        <a:solidFill>
                          <a:srgbClr val="000000"/>
                        </a:solidFill>
                        <a:effectLst/>
                        <a:latin typeface="Calibri" panose="020F0502020204030204" pitchFamily="34" charset="0"/>
                      </a:endParaRPr>
                    </a:p>
                  </a:txBody>
                  <a:tcPr marL="9525" marR="9525" marT="9525" marB="0" anchor="b"/>
                </a:tc>
              </a:tr>
              <a:tr h="210023">
                <a:tc>
                  <a:txBody>
                    <a:bodyPr/>
                    <a:lstStyle/>
                    <a:p>
                      <a:pPr algn="l" fontAlgn="b"/>
                      <a:r>
                        <a:rPr lang="en-NZ" sz="1400" b="1" u="none" strike="noStrike">
                          <a:effectLst/>
                        </a:rPr>
                        <a:t>Utility</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6.999</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6.889</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6.853</a:t>
                      </a:r>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effectLst/>
                        </a:rPr>
                        <a:t>6.787</a:t>
                      </a:r>
                      <a:endParaRPr lang="en-NZ" sz="1400" b="1" i="0" u="none" strike="noStrike">
                        <a:solidFill>
                          <a:srgbClr val="000000"/>
                        </a:solidFill>
                        <a:effectLst/>
                        <a:latin typeface="Calibri" panose="020F0502020204030204" pitchFamily="34" charset="0"/>
                      </a:endParaRPr>
                    </a:p>
                  </a:txBody>
                  <a:tcPr marL="9525" marR="9525" marT="9525" marB="0" anchor="b"/>
                </a:tc>
              </a:tr>
              <a:tr h="210023">
                <a:tc gridSpan="2">
                  <a:txBody>
                    <a:bodyPr/>
                    <a:lstStyle/>
                    <a:p>
                      <a:pPr algn="l" fontAlgn="b"/>
                      <a:r>
                        <a:rPr lang="en-NZ" sz="1400" b="1" u="none" strike="noStrike">
                          <a:solidFill>
                            <a:srgbClr val="FF0000"/>
                          </a:solidFill>
                          <a:effectLst/>
                        </a:rPr>
                        <a:t>Construction</a:t>
                      </a:r>
                      <a:endParaRPr lang="en-NZ" sz="1400" b="1" i="0" u="none" strike="noStrike">
                        <a:solidFill>
                          <a:srgbClr val="FF0000"/>
                        </a:solidFill>
                        <a:effectLst/>
                        <a:latin typeface="Calibri" panose="020F0502020204030204" pitchFamily="34" charset="0"/>
                      </a:endParaRPr>
                    </a:p>
                  </a:txBody>
                  <a:tcPr marL="9525" marR="9525" marT="9525" marB="0" anchor="b"/>
                </a:tc>
                <a:tc hMerge="1">
                  <a:txBody>
                    <a:bodyPr/>
                    <a:lstStyle/>
                    <a:p>
                      <a:endParaRPr lang="en-NZ"/>
                    </a:p>
                  </a:txBody>
                  <a:tcPr/>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solidFill>
                            <a:srgbClr val="FF0000"/>
                          </a:solidFill>
                          <a:effectLst/>
                        </a:rPr>
                        <a:t>178.018</a:t>
                      </a:r>
                      <a:endParaRPr lang="en-NZ" sz="1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solidFill>
                            <a:srgbClr val="FF0000"/>
                          </a:solidFill>
                          <a:effectLst/>
                        </a:rPr>
                        <a:t>179.53</a:t>
                      </a:r>
                      <a:endParaRPr lang="en-NZ" sz="1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solidFill>
                            <a:srgbClr val="FF0000"/>
                          </a:solidFill>
                          <a:effectLst/>
                        </a:rPr>
                        <a:t>179.968</a:t>
                      </a:r>
                      <a:endParaRPr lang="en-NZ" sz="14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solidFill>
                            <a:srgbClr val="FF0000"/>
                          </a:solidFill>
                          <a:effectLst/>
                        </a:rPr>
                        <a:t>185.91</a:t>
                      </a:r>
                      <a:endParaRPr lang="en-NZ" sz="1400" b="1" i="0" u="none" strike="noStrike" dirty="0">
                        <a:solidFill>
                          <a:srgbClr val="FF0000"/>
                        </a:solidFill>
                        <a:effectLst/>
                        <a:latin typeface="Calibri" panose="020F0502020204030204" pitchFamily="34" charset="0"/>
                      </a:endParaRPr>
                    </a:p>
                  </a:txBody>
                  <a:tcPr marL="9525" marR="9525" marT="9525" marB="0" anchor="b"/>
                </a:tc>
              </a:tr>
              <a:tr h="210023">
                <a:tc>
                  <a:txBody>
                    <a:bodyPr/>
                    <a:lstStyle/>
                    <a:p>
                      <a:pPr algn="l" fontAlgn="b"/>
                      <a:r>
                        <a:rPr lang="en-NZ" sz="1400" b="1" u="none" strike="noStrike" dirty="0">
                          <a:solidFill>
                            <a:srgbClr val="FF0000"/>
                          </a:solidFill>
                          <a:effectLst/>
                        </a:rPr>
                        <a:t>Services</a:t>
                      </a:r>
                      <a:endParaRPr lang="en-NZ" sz="14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NZ" sz="1400" b="1" u="none" strike="noStrike">
                          <a:solidFill>
                            <a:srgbClr val="FF0000"/>
                          </a:solidFill>
                          <a:effectLst/>
                        </a:rPr>
                        <a:t>9532.22</a:t>
                      </a:r>
                      <a:endParaRPr lang="en-NZ" sz="1400" b="1" i="0" u="none" strike="noStrike">
                        <a:solidFill>
                          <a:srgbClr val="FF0000"/>
                        </a:solidFill>
                        <a:effectLst/>
                        <a:latin typeface="Calibri" panose="020F0502020204030204" pitchFamily="34" charset="0"/>
                      </a:endParaRPr>
                    </a:p>
                  </a:txBody>
                  <a:tcPr marL="9525" marR="9525" marT="9525" marB="0" anchor="b"/>
                </a:tc>
                <a:tc>
                  <a:txBody>
                    <a:bodyPr/>
                    <a:lstStyle/>
                    <a:p>
                      <a:pPr algn="r" fontAlgn="b"/>
                      <a:r>
                        <a:rPr lang="en-NZ" sz="1400" b="1" u="none" strike="noStrike">
                          <a:solidFill>
                            <a:srgbClr val="FF0000"/>
                          </a:solidFill>
                          <a:effectLst/>
                        </a:rPr>
                        <a:t>9611.594</a:t>
                      </a:r>
                      <a:endParaRPr lang="en-NZ" sz="1400" b="1" i="0" u="none" strike="noStrike">
                        <a:solidFill>
                          <a:srgbClr val="FF0000"/>
                        </a:solidFill>
                        <a:effectLst/>
                        <a:latin typeface="Calibri" panose="020F0502020204030204" pitchFamily="34" charset="0"/>
                      </a:endParaRPr>
                    </a:p>
                  </a:txBody>
                  <a:tcPr marL="9525" marR="9525" marT="9525" marB="0" anchor="b"/>
                </a:tc>
                <a:tc>
                  <a:txBody>
                    <a:bodyPr/>
                    <a:lstStyle/>
                    <a:p>
                      <a:pPr algn="r" fontAlgn="b"/>
                      <a:r>
                        <a:rPr lang="en-NZ" sz="1400" b="1" u="none" strike="noStrike">
                          <a:solidFill>
                            <a:srgbClr val="FF0000"/>
                          </a:solidFill>
                          <a:effectLst/>
                        </a:rPr>
                        <a:t>9633.297</a:t>
                      </a:r>
                      <a:endParaRPr lang="en-NZ" sz="1400" b="1" i="0" u="none" strike="noStrike">
                        <a:solidFill>
                          <a:srgbClr val="FF0000"/>
                        </a:solidFill>
                        <a:effectLst/>
                        <a:latin typeface="Calibri" panose="020F0502020204030204" pitchFamily="34" charset="0"/>
                      </a:endParaRPr>
                    </a:p>
                  </a:txBody>
                  <a:tcPr marL="9525" marR="9525" marT="9525" marB="0" anchor="b"/>
                </a:tc>
                <a:tc>
                  <a:txBody>
                    <a:bodyPr/>
                    <a:lstStyle/>
                    <a:p>
                      <a:pPr algn="r" fontAlgn="b"/>
                      <a:r>
                        <a:rPr lang="en-NZ" sz="1400" b="1" u="none" strike="noStrike" dirty="0">
                          <a:solidFill>
                            <a:srgbClr val="FF0000"/>
                          </a:solidFill>
                          <a:effectLst/>
                        </a:rPr>
                        <a:t>9627.454</a:t>
                      </a:r>
                      <a:endParaRPr lang="en-NZ" sz="1400" b="1" i="0" u="none" strike="noStrike" dirty="0">
                        <a:solidFill>
                          <a:srgbClr val="FF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648512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Future work</a:t>
            </a:r>
            <a:endParaRPr lang="en-NZ" dirty="0"/>
          </a:p>
        </p:txBody>
      </p:sp>
      <p:sp>
        <p:nvSpPr>
          <p:cNvPr id="3" name="Content Placeholder 2"/>
          <p:cNvSpPr>
            <a:spLocks noGrp="1"/>
          </p:cNvSpPr>
          <p:nvPr>
            <p:ph idx="1"/>
          </p:nvPr>
        </p:nvSpPr>
        <p:spPr/>
        <p:txBody>
          <a:bodyPr/>
          <a:lstStyle/>
          <a:p>
            <a:r>
              <a:rPr lang="en-US" sz="2000" b="1" dirty="0" smtClean="0"/>
              <a:t>Contribution:</a:t>
            </a:r>
          </a:p>
          <a:p>
            <a:r>
              <a:rPr lang="en-US" sz="2000" dirty="0"/>
              <a:t>F</a:t>
            </a:r>
            <a:r>
              <a:rPr lang="en-US" sz="2000" dirty="0" smtClean="0"/>
              <a:t>irst linking the steady state forestry model to the CGE for analyzing the land use change in NZ study. </a:t>
            </a:r>
            <a:r>
              <a:rPr lang="en-US" sz="2000" dirty="0"/>
              <a:t>R</a:t>
            </a:r>
            <a:r>
              <a:rPr lang="en-US" sz="2000" dirty="0" smtClean="0"/>
              <a:t>esults are more </a:t>
            </a:r>
            <a:r>
              <a:rPr lang="en-US" sz="2000" dirty="0"/>
              <a:t>comprehensive.</a:t>
            </a:r>
            <a:endParaRPr lang="en-US" sz="2000" dirty="0" smtClean="0"/>
          </a:p>
          <a:p>
            <a:endParaRPr lang="en-US" sz="2000" dirty="0"/>
          </a:p>
          <a:p>
            <a:r>
              <a:rPr lang="en-US" sz="2000" b="1" dirty="0" smtClean="0"/>
              <a:t>Future work:</a:t>
            </a:r>
            <a:endParaRPr lang="en-US" sz="2000" dirty="0"/>
          </a:p>
          <a:p>
            <a:r>
              <a:rPr lang="en-US" sz="2000" dirty="0" smtClean="0"/>
              <a:t>Estimation of the market clear domestic carbon credit (NZU) price</a:t>
            </a:r>
          </a:p>
        </p:txBody>
      </p:sp>
    </p:spTree>
    <p:extLst>
      <p:ext uri="{BB962C8B-B14F-4D97-AF65-F5344CB8AC3E}">
        <p14:creationId xmlns:p14="http://schemas.microsoft.com/office/powerpoint/2010/main" val="271127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325562"/>
          </a:xfrm>
        </p:spPr>
        <p:txBody>
          <a:bodyPr/>
          <a:lstStyle/>
          <a:p>
            <a:pPr algn="l"/>
            <a:r>
              <a:rPr lang="en-US" sz="4200" dirty="0" smtClean="0"/>
              <a:t>Appendix I (Forestry carbon </a:t>
            </a:r>
            <a:br>
              <a:rPr lang="en-US" sz="4200" dirty="0" smtClean="0"/>
            </a:br>
            <a:r>
              <a:rPr lang="en-US" sz="4200" dirty="0" smtClean="0"/>
              <a:t>payment)</a:t>
            </a:r>
            <a:endParaRPr lang="en-US" sz="4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smtClean="0"/>
                  <a:t>Forester pays liability for harvested trees but receive the return for carbon sequestration from growing trees</a:t>
                </a:r>
              </a:p>
              <a:p>
                <a:r>
                  <a:rPr lang="en-US" sz="2000" dirty="0" smtClean="0"/>
                  <a:t>Annual carbon sequestration payment:</a:t>
                </a:r>
              </a:p>
              <a:p>
                <a14:m>
                  <m:oMath xmlns:m="http://schemas.openxmlformats.org/officeDocument/2006/math">
                    <m:sSup>
                      <m:sSupPr>
                        <m:ctrlPr>
                          <a:rPr lang="en-US" sz="2400" i="1" smtClean="0">
                            <a:latin typeface="Cambria Math" panose="02040503050406030204" pitchFamily="18" charset="0"/>
                          </a:rPr>
                        </m:ctrlPr>
                      </m:sSupPr>
                      <m:e>
                        <m:sSub>
                          <m:sSubPr>
                            <m:ctrlPr>
                              <a:rPr lang="en-US" sz="2400" i="1">
                                <a:latin typeface="Cambria Math" panose="02040503050406030204" pitchFamily="18" charset="0"/>
                              </a:rPr>
                            </m:ctrlPr>
                          </m:sSubPr>
                          <m:e>
                            <m:r>
                              <m:rPr>
                                <m:sty m:val="p"/>
                              </m:rPr>
                              <a:rPr lang="en-US" sz="2400" i="0">
                                <a:latin typeface="Cambria Math" panose="02040503050406030204" pitchFamily="18" charset="0"/>
                              </a:rPr>
                              <m:t>NPV</m:t>
                            </m:r>
                          </m:e>
                          <m:sub>
                            <m:r>
                              <a:rPr lang="en-US" sz="2400" i="0">
                                <a:latin typeface="Cambria Math" panose="02040503050406030204" pitchFamily="18" charset="0"/>
                              </a:rPr>
                              <m:t>2</m:t>
                            </m:r>
                          </m:sub>
                        </m:sSub>
                      </m:e>
                      <m:sup>
                        <m:r>
                          <m:rPr>
                            <m:sty m:val="p"/>
                          </m:rPr>
                          <a:rPr lang="en-US" sz="2400" b="0" i="0" smtClean="0">
                            <a:latin typeface="Cambria Math" panose="02040503050406030204" pitchFamily="18" charset="0"/>
                          </a:rPr>
                          <m:t>t</m:t>
                        </m:r>
                      </m:sup>
                    </m:sSup>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r</m:t>
                        </m:r>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NPV</m:t>
                            </m:r>
                          </m:e>
                          <m:sub>
                            <m:r>
                              <a:rPr lang="en-US" sz="2400" b="0" i="0" smtClean="0">
                                <a:latin typeface="Cambria Math" panose="02040503050406030204" pitchFamily="18" charset="0"/>
                              </a:rPr>
                              <m:t>2</m:t>
                            </m:r>
                          </m:sub>
                        </m:sSub>
                      </m:num>
                      <m:den>
                        <m:r>
                          <a:rPr lang="en-US" sz="2400" b="0" i="0" smtClean="0">
                            <a:latin typeface="Cambria Math" panose="02040503050406030204" pitchFamily="18" charset="0"/>
                          </a:rPr>
                          <m:t>1−</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e</m:t>
                            </m:r>
                          </m:e>
                          <m:sup>
                            <m:r>
                              <a:rPr lang="en-US" sz="2400" b="0" i="0" smtClean="0">
                                <a:latin typeface="Cambria Math" panose="02040503050406030204" pitchFamily="18" charset="0"/>
                              </a:rPr>
                              <m:t>−</m:t>
                            </m:r>
                            <m:r>
                              <m:rPr>
                                <m:sty m:val="p"/>
                              </m:rPr>
                              <a:rPr lang="en-US" sz="2400" b="0" i="0" smtClean="0">
                                <a:latin typeface="Cambria Math" panose="02040503050406030204" pitchFamily="18" charset="0"/>
                              </a:rPr>
                              <m:t>ra</m:t>
                            </m:r>
                          </m:sup>
                        </m:sSup>
                      </m:den>
                    </m:f>
                  </m:oMath>
                </a14:m>
                <a:endParaRPr lang="en-US" sz="2400" dirty="0" smtClean="0"/>
              </a:p>
              <a:p>
                <a:endParaRPr lang="en-US" sz="2000" dirty="0"/>
              </a:p>
              <a:p>
                <a:r>
                  <a:rPr lang="en-US" sz="2000" dirty="0" smtClean="0"/>
                  <a:t>Carbon emission amount:</a:t>
                </a:r>
              </a:p>
              <a:p>
                <a14:m>
                  <m:oMath xmlns:m="http://schemas.openxmlformats.org/officeDocument/2006/math">
                    <m:r>
                      <a:rPr lang="en-US" sz="2000" b="1" i="1" smtClean="0">
                        <a:latin typeface="Cambria Math" panose="02040503050406030204" pitchFamily="18" charset="0"/>
                      </a:rPr>
                      <m:t>𝑪𝑬</m:t>
                    </m:r>
                    <m:r>
                      <a:rPr lang="en-US" sz="2000" b="1" i="1" smtClean="0">
                        <a:latin typeface="Cambria Math" panose="02040503050406030204" pitchFamily="18" charset="0"/>
                      </a:rPr>
                      <m:t>=</m:t>
                    </m:r>
                    <m:r>
                      <a:rPr lang="en-US" sz="2000" b="1" i="1" smtClean="0">
                        <a:latin typeface="Cambria Math" panose="02040503050406030204" pitchFamily="18" charset="0"/>
                      </a:rPr>
                      <m:t>𝒌</m:t>
                    </m:r>
                    <m:r>
                      <a:rPr lang="en-US" sz="2000" b="1" i="1" smtClean="0">
                        <a:latin typeface="Cambria Math" panose="02040503050406030204" pitchFamily="18" charset="0"/>
                      </a:rPr>
                      <m:t>∗</m:t>
                    </m:r>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𝟏</m:t>
                        </m:r>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𝜷</m:t>
                        </m:r>
                      </m:e>
                    </m:d>
                    <m:r>
                      <a:rPr lang="en-US" sz="2000" b="1" i="1" smtClean="0">
                        <a:latin typeface="Cambria Math" panose="02040503050406030204" pitchFamily="18" charset="0"/>
                      </a:rPr>
                      <m:t>∗(</m:t>
                    </m:r>
                    <m:f>
                      <m:fPr>
                        <m:ctrlPr>
                          <a:rPr lang="en-US" sz="2000" b="1" i="1" smtClean="0">
                            <a:latin typeface="Cambria Math" panose="02040503050406030204" pitchFamily="18" charset="0"/>
                          </a:rPr>
                        </m:ctrlPr>
                      </m:fPr>
                      <m:num>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𝒂</m:t>
                            </m:r>
                          </m:sub>
                        </m:sSub>
                      </m:num>
                      <m:den>
                        <m:r>
                          <a:rPr lang="en-US" sz="2000" b="1" i="1" smtClean="0">
                            <a:latin typeface="Cambria Math" panose="02040503050406030204" pitchFamily="18" charset="0"/>
                          </a:rPr>
                          <m:t>𝒂</m:t>
                        </m:r>
                      </m:den>
                    </m:f>
                    <m:r>
                      <a:rPr lang="en-US" sz="2000" b="1" i="1" smtClean="0">
                        <a:latin typeface="Cambria Math" panose="02040503050406030204" pitchFamily="18" charset="0"/>
                      </a:rPr>
                      <m:t>)</m:t>
                    </m:r>
                  </m:oMath>
                </a14:m>
                <a:endParaRPr lang="en-US" sz="2000" b="1" dirty="0" smtClean="0"/>
              </a:p>
              <a:p>
                <a:r>
                  <a:rPr lang="en-US" sz="2000" dirty="0" smtClean="0"/>
                  <a:t>Where </a:t>
                </a:r>
                <a:r>
                  <a:rPr lang="el-GR" sz="2000" dirty="0" smtClean="0"/>
                  <a:t>β</a:t>
                </a:r>
                <a:r>
                  <a:rPr lang="en-US" sz="2000" dirty="0" smtClean="0"/>
                  <a:t> is pickling factor, implies how much carbon would be sunk into the wood permanently;</a:t>
                </a:r>
              </a:p>
              <a:p>
                <a14:m>
                  <m:oMath xmlns:m="http://schemas.openxmlformats.org/officeDocument/2006/math">
                    <m:f>
                      <m:fPr>
                        <m:ctrlPr>
                          <a:rPr lang="en-US" sz="2000" b="1" i="1">
                            <a:latin typeface="Cambria Math" panose="02040503050406030204" pitchFamily="18" charset="0"/>
                          </a:rPr>
                        </m:ctrlPr>
                      </m:fPr>
                      <m:num>
                        <m:sSub>
                          <m:sSubPr>
                            <m:ctrlPr>
                              <a:rPr lang="en-US" sz="2000" b="1" i="1">
                                <a:latin typeface="Cambria Math" panose="02040503050406030204" pitchFamily="18" charset="0"/>
                              </a:rPr>
                            </m:ctrlPr>
                          </m:sSubPr>
                          <m:e>
                            <m:r>
                              <a:rPr lang="en-US" sz="2000" b="1" i="1">
                                <a:latin typeface="Cambria Math" panose="02040503050406030204" pitchFamily="18" charset="0"/>
                              </a:rPr>
                              <m:t>𝒚</m:t>
                            </m:r>
                          </m:e>
                          <m:sub>
                            <m:r>
                              <a:rPr lang="en-US" sz="2000" b="1" i="1">
                                <a:latin typeface="Cambria Math" panose="02040503050406030204" pitchFamily="18" charset="0"/>
                              </a:rPr>
                              <m:t>𝒂</m:t>
                            </m:r>
                          </m:sub>
                        </m:sSub>
                      </m:num>
                      <m:den>
                        <m:r>
                          <a:rPr lang="en-US" sz="2000" b="1" i="1">
                            <a:latin typeface="Cambria Math" panose="02040503050406030204" pitchFamily="18" charset="0"/>
                          </a:rPr>
                          <m:t>𝒂</m:t>
                        </m:r>
                      </m:den>
                    </m:f>
                  </m:oMath>
                </a14:m>
                <a:r>
                  <a:rPr lang="en-US" sz="2000" dirty="0" smtClean="0"/>
                  <a:t> is amount of the harvested tree each year from the beginning to rotation age 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809" r="-741"/>
                </a:stretch>
              </a:blipFill>
            </p:spPr>
            <p:txBody>
              <a:bodyPr/>
              <a:lstStyle/>
              <a:p>
                <a:r>
                  <a:rPr lang="en-NZ">
                    <a:noFill/>
                  </a:rPr>
                  <a:t> </a:t>
                </a:r>
              </a:p>
            </p:txBody>
          </p:sp>
        </mc:Fallback>
      </mc:AlternateContent>
    </p:spTree>
    <p:extLst>
      <p:ext uri="{BB962C8B-B14F-4D97-AF65-F5344CB8AC3E}">
        <p14:creationId xmlns:p14="http://schemas.microsoft.com/office/powerpoint/2010/main" val="1610585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325562"/>
          </a:xfrm>
        </p:spPr>
        <p:txBody>
          <a:bodyPr/>
          <a:lstStyle/>
          <a:p>
            <a:pPr algn="l"/>
            <a:r>
              <a:rPr lang="en-US" dirty="0" smtClean="0"/>
              <a:t>Appendix II (Timber </a:t>
            </a:r>
            <a:br>
              <a:rPr lang="en-US" dirty="0" smtClean="0"/>
            </a:br>
            <a:r>
              <a:rPr lang="en-US" dirty="0" smtClean="0"/>
              <a:t>production)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600201"/>
                <a:ext cx="8505825" cy="4565103"/>
              </a:xfrm>
            </p:spPr>
            <p:txBody>
              <a:bodyPr/>
              <a:lstStyle/>
              <a:p>
                <a:r>
                  <a:rPr lang="en-US" sz="2000" dirty="0" smtClean="0"/>
                  <a:t>Due to the biomass timber yield function, we assume a Leontief function for timber production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𝑡</m:t>
                        </m:r>
                      </m:sub>
                    </m:sSub>
                  </m:oMath>
                </a14:m>
                <a:r>
                  <a:rPr lang="en-US" sz="2000" dirty="0" smtClean="0"/>
                  <a:t>). Harvested timber production is used as the intermediate for other industries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𝑄𝐴</m:t>
                        </m:r>
                      </m:e>
                      <m:sub>
                        <m:r>
                          <a:rPr lang="en-US" sz="2000" b="0" i="1" smtClean="0">
                            <a:latin typeface="Cambria Math" panose="02040503050406030204" pitchFamily="18" charset="0"/>
                          </a:rPr>
                          <m:t>𝑖</m:t>
                        </m:r>
                      </m:sub>
                    </m:sSub>
                  </m:oMath>
                </a14:m>
                <a:r>
                  <a:rPr lang="en-US" sz="2000" dirty="0" smtClean="0"/>
                  <a:t>), determined by the Leontief coefficient (</a:t>
                </a:r>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𝛼</m:t>
                        </m:r>
                      </m:e>
                      <m:sub>
                        <m:r>
                          <a:rPr lang="en-US" sz="2000" b="0" i="1" smtClean="0">
                            <a:latin typeface="Cambria Math" panose="02040503050406030204" pitchFamily="18" charset="0"/>
                          </a:rPr>
                          <m:t>𝑖</m:t>
                        </m:r>
                        <m:r>
                          <a:rPr lang="en-US" sz="2000" b="0" i="1" smtClean="0">
                            <a:latin typeface="Cambria Math" panose="02040503050406030204" pitchFamily="18" charset="0"/>
                          </a:rPr>
                          <m:t>2</m:t>
                        </m:r>
                      </m:sub>
                    </m:sSub>
                  </m:oMath>
                </a14:m>
                <a:r>
                  <a:rPr lang="en-US" sz="2000" dirty="0" smtClean="0"/>
                  <a:t>, </a:t>
                </a:r>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𝛼</m:t>
                        </m:r>
                      </m:e>
                      <m:sub>
                        <m:r>
                          <a:rPr lang="en-US" sz="2000" b="0" i="1" smtClean="0">
                            <a:latin typeface="Cambria Math" panose="02040503050406030204" pitchFamily="18" charset="0"/>
                          </a:rPr>
                          <m:t>𝑖</m:t>
                        </m:r>
                        <m:r>
                          <a:rPr lang="en-US" sz="2000" b="0" i="1" smtClean="0">
                            <a:latin typeface="Cambria Math" panose="02040503050406030204" pitchFamily="18" charset="0"/>
                          </a:rPr>
                          <m:t>3</m:t>
                        </m:r>
                      </m:sub>
                    </m:sSub>
                  </m:oMath>
                </a14:m>
                <a:r>
                  <a:rPr lang="en-US" sz="2000" dirty="0" smtClean="0"/>
                  <a:t>, </a:t>
                </a:r>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𝜂</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𝜂</m:t>
                        </m:r>
                      </m:e>
                      <m:sub>
                        <m:r>
                          <a:rPr lang="en-US" sz="2000" b="0" i="1" smtClean="0">
                            <a:latin typeface="Cambria Math" panose="02040503050406030204" pitchFamily="18" charset="0"/>
                          </a:rPr>
                          <m:t>𝑡</m:t>
                        </m:r>
                        <m:r>
                          <a:rPr lang="en-US" sz="2000" b="0" i="1" smtClean="0">
                            <a:latin typeface="Cambria Math" panose="02040503050406030204" pitchFamily="18" charset="0"/>
                          </a:rPr>
                          <m:t>2</m:t>
                        </m:r>
                      </m:sub>
                    </m:sSub>
                  </m:oMath>
                </a14:m>
                <a:r>
                  <a:rPr lang="en-US" sz="2000" dirty="0" smtClean="0"/>
                  <a:t>)</a:t>
                </a:r>
              </a:p>
              <a:p>
                <a:endParaRPr lang="en-US" sz="2000" dirty="0" smtClean="0"/>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600201"/>
                <a:ext cx="8505825" cy="4565103"/>
              </a:xfrm>
              <a:blipFill rotWithShape="0">
                <a:blip r:embed="rId2"/>
                <a:stretch>
                  <a:fillRect l="-645" t="-802"/>
                </a:stretch>
              </a:blipFill>
            </p:spPr>
            <p:txBody>
              <a:bodyPr/>
              <a:lstStyle/>
              <a:p>
                <a:r>
                  <a:rPr lang="en-NZ">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356992"/>
            <a:ext cx="5229298" cy="2337124"/>
          </a:xfrm>
          <a:prstGeom prst="rect">
            <a:avLst/>
          </a:prstGeom>
        </p:spPr>
      </p:pic>
      <p:pic>
        <p:nvPicPr>
          <p:cNvPr id="5" name="Picture 4"/>
          <p:cNvPicPr>
            <a:picLocks noChangeAspect="1"/>
          </p:cNvPicPr>
          <p:nvPr/>
        </p:nvPicPr>
        <p:blipFill>
          <a:blip r:embed="rId4"/>
          <a:stretch>
            <a:fillRect/>
          </a:stretch>
        </p:blipFill>
        <p:spPr>
          <a:xfrm>
            <a:off x="5686498" y="2708920"/>
            <a:ext cx="1847850" cy="895350"/>
          </a:xfrm>
          <a:prstGeom prst="rect">
            <a:avLst/>
          </a:prstGeom>
        </p:spPr>
      </p:pic>
      <p:pic>
        <p:nvPicPr>
          <p:cNvPr id="6" name="Picture 5"/>
          <p:cNvPicPr>
            <a:picLocks noChangeAspect="1"/>
          </p:cNvPicPr>
          <p:nvPr/>
        </p:nvPicPr>
        <p:blipFill>
          <a:blip r:embed="rId5"/>
          <a:stretch>
            <a:fillRect/>
          </a:stretch>
        </p:blipFill>
        <p:spPr>
          <a:xfrm>
            <a:off x="5553148" y="3591719"/>
            <a:ext cx="2114550" cy="542925"/>
          </a:xfrm>
          <a:prstGeom prst="rect">
            <a:avLst/>
          </a:prstGeom>
        </p:spPr>
      </p:pic>
      <p:pic>
        <p:nvPicPr>
          <p:cNvPr id="7" name="Picture 6"/>
          <p:cNvPicPr>
            <a:picLocks noChangeAspect="1"/>
          </p:cNvPicPr>
          <p:nvPr/>
        </p:nvPicPr>
        <p:blipFill>
          <a:blip r:embed="rId6"/>
          <a:stretch>
            <a:fillRect/>
          </a:stretch>
        </p:blipFill>
        <p:spPr>
          <a:xfrm>
            <a:off x="5076056" y="4111216"/>
            <a:ext cx="3886969" cy="733549"/>
          </a:xfrm>
          <a:prstGeom prst="rect">
            <a:avLst/>
          </a:prstGeom>
        </p:spPr>
      </p:pic>
    </p:spTree>
    <p:extLst>
      <p:ext uri="{BB962C8B-B14F-4D97-AF65-F5344CB8AC3E}">
        <p14:creationId xmlns:p14="http://schemas.microsoft.com/office/powerpoint/2010/main" val="3610798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Appendix -equations</a:t>
            </a:r>
            <a:endParaRPr lang="en-NZ" dirty="0"/>
          </a:p>
        </p:txBody>
      </p:sp>
      <p:pic>
        <p:nvPicPr>
          <p:cNvPr id="4" name="Content Placeholder 3"/>
          <p:cNvPicPr>
            <a:picLocks noGrp="1" noChangeAspect="1"/>
          </p:cNvPicPr>
          <p:nvPr>
            <p:ph idx="1"/>
          </p:nvPr>
        </p:nvPicPr>
        <p:blipFill>
          <a:blip r:embed="rId2"/>
          <a:stretch>
            <a:fillRect/>
          </a:stretch>
        </p:blipFill>
        <p:spPr>
          <a:xfrm>
            <a:off x="455560" y="1305779"/>
            <a:ext cx="4243184" cy="963251"/>
          </a:xfrm>
          <a:prstGeom prst="rect">
            <a:avLst/>
          </a:prstGeom>
        </p:spPr>
      </p:pic>
      <p:pic>
        <p:nvPicPr>
          <p:cNvPr id="5" name="Picture 4"/>
          <p:cNvPicPr>
            <a:picLocks noChangeAspect="1"/>
          </p:cNvPicPr>
          <p:nvPr/>
        </p:nvPicPr>
        <p:blipFill>
          <a:blip r:embed="rId3"/>
          <a:stretch>
            <a:fillRect/>
          </a:stretch>
        </p:blipFill>
        <p:spPr>
          <a:xfrm>
            <a:off x="323528" y="2334065"/>
            <a:ext cx="7193903" cy="792549"/>
          </a:xfrm>
          <a:prstGeom prst="rect">
            <a:avLst/>
          </a:prstGeom>
        </p:spPr>
      </p:pic>
      <p:pic>
        <p:nvPicPr>
          <p:cNvPr id="6" name="Picture 5"/>
          <p:cNvPicPr>
            <a:picLocks noChangeAspect="1"/>
          </p:cNvPicPr>
          <p:nvPr/>
        </p:nvPicPr>
        <p:blipFill>
          <a:blip r:embed="rId4"/>
          <a:stretch>
            <a:fillRect/>
          </a:stretch>
        </p:blipFill>
        <p:spPr>
          <a:xfrm>
            <a:off x="426960" y="3111031"/>
            <a:ext cx="4334632" cy="798645"/>
          </a:xfrm>
          <a:prstGeom prst="rect">
            <a:avLst/>
          </a:prstGeom>
        </p:spPr>
      </p:pic>
      <p:pic>
        <p:nvPicPr>
          <p:cNvPr id="7" name="Picture 6"/>
          <p:cNvPicPr>
            <a:picLocks noChangeAspect="1"/>
          </p:cNvPicPr>
          <p:nvPr/>
        </p:nvPicPr>
        <p:blipFill>
          <a:blip r:embed="rId5"/>
          <a:stretch>
            <a:fillRect/>
          </a:stretch>
        </p:blipFill>
        <p:spPr>
          <a:xfrm>
            <a:off x="431410" y="4039745"/>
            <a:ext cx="3712786" cy="713294"/>
          </a:xfrm>
          <a:prstGeom prst="rect">
            <a:avLst/>
          </a:prstGeom>
        </p:spPr>
      </p:pic>
      <p:pic>
        <p:nvPicPr>
          <p:cNvPr id="8" name="Picture 7"/>
          <p:cNvPicPr>
            <a:picLocks noChangeAspect="1"/>
          </p:cNvPicPr>
          <p:nvPr/>
        </p:nvPicPr>
        <p:blipFill>
          <a:blip r:embed="rId6"/>
          <a:stretch>
            <a:fillRect/>
          </a:stretch>
        </p:blipFill>
        <p:spPr>
          <a:xfrm>
            <a:off x="426960" y="5013176"/>
            <a:ext cx="7766977" cy="719390"/>
          </a:xfrm>
          <a:prstGeom prst="rect">
            <a:avLst/>
          </a:prstGeom>
        </p:spPr>
      </p:pic>
    </p:spTree>
    <p:extLst>
      <p:ext uri="{BB962C8B-B14F-4D97-AF65-F5344CB8AC3E}">
        <p14:creationId xmlns:p14="http://schemas.microsoft.com/office/powerpoint/2010/main" val="2897411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2"/>
          <a:stretch>
            <a:fillRect/>
          </a:stretch>
        </p:blipFill>
        <p:spPr>
          <a:xfrm>
            <a:off x="683568" y="1556792"/>
            <a:ext cx="2664183" cy="658425"/>
          </a:xfrm>
          <a:prstGeom prst="rect">
            <a:avLst/>
          </a:prstGeom>
        </p:spPr>
      </p:pic>
      <p:pic>
        <p:nvPicPr>
          <p:cNvPr id="5" name="Picture 4"/>
          <p:cNvPicPr>
            <a:picLocks noChangeAspect="1"/>
          </p:cNvPicPr>
          <p:nvPr/>
        </p:nvPicPr>
        <p:blipFill>
          <a:blip r:embed="rId3"/>
          <a:stretch>
            <a:fillRect/>
          </a:stretch>
        </p:blipFill>
        <p:spPr>
          <a:xfrm>
            <a:off x="457200" y="2215217"/>
            <a:ext cx="4657748" cy="652329"/>
          </a:xfrm>
          <a:prstGeom prst="rect">
            <a:avLst/>
          </a:prstGeom>
        </p:spPr>
      </p:pic>
      <p:pic>
        <p:nvPicPr>
          <p:cNvPr id="6" name="Picture 5"/>
          <p:cNvPicPr>
            <a:picLocks noChangeAspect="1"/>
          </p:cNvPicPr>
          <p:nvPr/>
        </p:nvPicPr>
        <p:blipFill>
          <a:blip r:embed="rId4"/>
          <a:stretch>
            <a:fillRect/>
          </a:stretch>
        </p:blipFill>
        <p:spPr>
          <a:xfrm>
            <a:off x="468680" y="3005576"/>
            <a:ext cx="8218120" cy="798645"/>
          </a:xfrm>
          <a:prstGeom prst="rect">
            <a:avLst/>
          </a:prstGeom>
        </p:spPr>
      </p:pic>
    </p:spTree>
    <p:extLst>
      <p:ext uri="{BB962C8B-B14F-4D97-AF65-F5344CB8AC3E}">
        <p14:creationId xmlns:p14="http://schemas.microsoft.com/office/powerpoint/2010/main" val="2645262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Market clearing</a:t>
            </a:r>
            <a:endParaRPr lang="en-NZ" dirty="0"/>
          </a:p>
        </p:txBody>
      </p:sp>
      <p:sp>
        <p:nvSpPr>
          <p:cNvPr id="3" name="Content Placeholder 2"/>
          <p:cNvSpPr>
            <a:spLocks noGrp="1"/>
          </p:cNvSpPr>
          <p:nvPr>
            <p:ph idx="1"/>
          </p:nvPr>
        </p:nvSpPr>
        <p:spPr>
          <a:xfrm>
            <a:off x="457200" y="1340769"/>
            <a:ext cx="8229600" cy="4785396"/>
          </a:xfrm>
        </p:spPr>
        <p:txBody>
          <a:bodyPr/>
          <a:lstStyle/>
          <a:p>
            <a:r>
              <a:rPr lang="en-US" sz="2000" dirty="0" smtClean="0"/>
              <a:t>Commodity market:</a:t>
            </a:r>
          </a:p>
          <a:p>
            <a:endParaRPr lang="en-NZ" sz="2000" dirty="0"/>
          </a:p>
        </p:txBody>
      </p:sp>
      <p:pic>
        <p:nvPicPr>
          <p:cNvPr id="4" name="Picture 3"/>
          <p:cNvPicPr>
            <a:picLocks noChangeAspect="1"/>
          </p:cNvPicPr>
          <p:nvPr/>
        </p:nvPicPr>
        <p:blipFill>
          <a:blip r:embed="rId2"/>
          <a:stretch>
            <a:fillRect/>
          </a:stretch>
        </p:blipFill>
        <p:spPr>
          <a:xfrm>
            <a:off x="927769" y="2310054"/>
            <a:ext cx="3976094" cy="720080"/>
          </a:xfrm>
          <a:prstGeom prst="rect">
            <a:avLst/>
          </a:prstGeom>
        </p:spPr>
      </p:pic>
      <p:pic>
        <p:nvPicPr>
          <p:cNvPr id="5" name="Picture 4"/>
          <p:cNvPicPr>
            <a:picLocks noChangeAspect="1"/>
          </p:cNvPicPr>
          <p:nvPr/>
        </p:nvPicPr>
        <p:blipFill>
          <a:blip r:embed="rId3"/>
          <a:stretch>
            <a:fillRect/>
          </a:stretch>
        </p:blipFill>
        <p:spPr>
          <a:xfrm>
            <a:off x="868464" y="2990786"/>
            <a:ext cx="6757955" cy="516062"/>
          </a:xfrm>
          <a:prstGeom prst="rect">
            <a:avLst/>
          </a:prstGeom>
        </p:spPr>
      </p:pic>
      <p:pic>
        <p:nvPicPr>
          <p:cNvPr id="6" name="Picture 5"/>
          <p:cNvPicPr>
            <a:picLocks noChangeAspect="1"/>
          </p:cNvPicPr>
          <p:nvPr/>
        </p:nvPicPr>
        <p:blipFill>
          <a:blip r:embed="rId4"/>
          <a:stretch>
            <a:fillRect/>
          </a:stretch>
        </p:blipFill>
        <p:spPr>
          <a:xfrm>
            <a:off x="868464" y="3615100"/>
            <a:ext cx="4752528" cy="748162"/>
          </a:xfrm>
          <a:prstGeom prst="rect">
            <a:avLst/>
          </a:prstGeom>
        </p:spPr>
      </p:pic>
      <p:pic>
        <p:nvPicPr>
          <p:cNvPr id="7" name="Picture 6"/>
          <p:cNvPicPr>
            <a:picLocks noChangeAspect="1"/>
          </p:cNvPicPr>
          <p:nvPr/>
        </p:nvPicPr>
        <p:blipFill>
          <a:blip r:embed="rId5"/>
          <a:stretch>
            <a:fillRect/>
          </a:stretch>
        </p:blipFill>
        <p:spPr>
          <a:xfrm>
            <a:off x="899592" y="4454543"/>
            <a:ext cx="2016224" cy="519464"/>
          </a:xfrm>
          <a:prstGeom prst="rect">
            <a:avLst/>
          </a:prstGeom>
        </p:spPr>
      </p:pic>
      <p:pic>
        <p:nvPicPr>
          <p:cNvPr id="8" name="Picture 7"/>
          <p:cNvPicPr>
            <a:picLocks noChangeAspect="1"/>
          </p:cNvPicPr>
          <p:nvPr/>
        </p:nvPicPr>
        <p:blipFill>
          <a:blip r:embed="rId6"/>
          <a:stretch>
            <a:fillRect/>
          </a:stretch>
        </p:blipFill>
        <p:spPr>
          <a:xfrm>
            <a:off x="868464" y="5065288"/>
            <a:ext cx="6210300" cy="628650"/>
          </a:xfrm>
          <a:prstGeom prst="rect">
            <a:avLst/>
          </a:prstGeom>
        </p:spPr>
      </p:pic>
    </p:spTree>
    <p:extLst>
      <p:ext uri="{BB962C8B-B14F-4D97-AF65-F5344CB8AC3E}">
        <p14:creationId xmlns:p14="http://schemas.microsoft.com/office/powerpoint/2010/main" val="1148905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Market clearing</a:t>
            </a:r>
            <a:endParaRPr lang="en-NZ" dirty="0"/>
          </a:p>
        </p:txBody>
      </p:sp>
      <p:sp>
        <p:nvSpPr>
          <p:cNvPr id="3" name="Content Placeholder 2"/>
          <p:cNvSpPr>
            <a:spLocks noGrp="1"/>
          </p:cNvSpPr>
          <p:nvPr>
            <p:ph idx="1"/>
          </p:nvPr>
        </p:nvSpPr>
        <p:spPr>
          <a:xfrm>
            <a:off x="422941" y="1124744"/>
            <a:ext cx="8229600" cy="4925143"/>
          </a:xfrm>
        </p:spPr>
        <p:txBody>
          <a:bodyPr/>
          <a:lstStyle/>
          <a:p>
            <a:r>
              <a:rPr lang="en-US" sz="2000" dirty="0" smtClean="0"/>
              <a:t>Factor market</a:t>
            </a:r>
          </a:p>
          <a:p>
            <a:endParaRPr lang="en-NZ" sz="2000" dirty="0"/>
          </a:p>
        </p:txBody>
      </p:sp>
      <p:pic>
        <p:nvPicPr>
          <p:cNvPr id="4" name="Picture 3"/>
          <p:cNvPicPr>
            <a:picLocks noChangeAspect="1"/>
          </p:cNvPicPr>
          <p:nvPr/>
        </p:nvPicPr>
        <p:blipFill>
          <a:blip r:embed="rId2"/>
          <a:stretch>
            <a:fillRect/>
          </a:stretch>
        </p:blipFill>
        <p:spPr>
          <a:xfrm>
            <a:off x="742032" y="1621382"/>
            <a:ext cx="2181225" cy="561975"/>
          </a:xfrm>
          <a:prstGeom prst="rect">
            <a:avLst/>
          </a:prstGeom>
        </p:spPr>
      </p:pic>
      <p:pic>
        <p:nvPicPr>
          <p:cNvPr id="5" name="Picture 4"/>
          <p:cNvPicPr>
            <a:picLocks noChangeAspect="1"/>
          </p:cNvPicPr>
          <p:nvPr/>
        </p:nvPicPr>
        <p:blipFill>
          <a:blip r:embed="rId3"/>
          <a:stretch>
            <a:fillRect/>
          </a:stretch>
        </p:blipFill>
        <p:spPr>
          <a:xfrm>
            <a:off x="755576" y="2178943"/>
            <a:ext cx="2781300" cy="619125"/>
          </a:xfrm>
          <a:prstGeom prst="rect">
            <a:avLst/>
          </a:prstGeom>
        </p:spPr>
      </p:pic>
      <p:pic>
        <p:nvPicPr>
          <p:cNvPr id="6" name="Picture 5"/>
          <p:cNvPicPr>
            <a:picLocks noChangeAspect="1"/>
          </p:cNvPicPr>
          <p:nvPr/>
        </p:nvPicPr>
        <p:blipFill>
          <a:blip r:embed="rId4"/>
          <a:stretch>
            <a:fillRect/>
          </a:stretch>
        </p:blipFill>
        <p:spPr>
          <a:xfrm>
            <a:off x="676908" y="2692597"/>
            <a:ext cx="8239125" cy="866775"/>
          </a:xfrm>
          <a:prstGeom prst="rect">
            <a:avLst/>
          </a:prstGeom>
        </p:spPr>
      </p:pic>
      <p:pic>
        <p:nvPicPr>
          <p:cNvPr id="7" name="Picture 6"/>
          <p:cNvPicPr>
            <a:picLocks noChangeAspect="1"/>
          </p:cNvPicPr>
          <p:nvPr/>
        </p:nvPicPr>
        <p:blipFill>
          <a:blip r:embed="rId5"/>
          <a:stretch>
            <a:fillRect/>
          </a:stretch>
        </p:blipFill>
        <p:spPr>
          <a:xfrm>
            <a:off x="772158" y="3559372"/>
            <a:ext cx="8143875" cy="685800"/>
          </a:xfrm>
          <a:prstGeom prst="rect">
            <a:avLst/>
          </a:prstGeom>
        </p:spPr>
      </p:pic>
      <p:pic>
        <p:nvPicPr>
          <p:cNvPr id="8" name="Picture 7"/>
          <p:cNvPicPr>
            <a:picLocks noChangeAspect="1"/>
          </p:cNvPicPr>
          <p:nvPr/>
        </p:nvPicPr>
        <p:blipFill>
          <a:blip r:embed="rId6"/>
          <a:stretch>
            <a:fillRect/>
          </a:stretch>
        </p:blipFill>
        <p:spPr>
          <a:xfrm>
            <a:off x="765329" y="4320676"/>
            <a:ext cx="8088449" cy="750286"/>
          </a:xfrm>
          <a:prstGeom prst="rect">
            <a:avLst/>
          </a:prstGeom>
        </p:spPr>
      </p:pic>
      <p:pic>
        <p:nvPicPr>
          <p:cNvPr id="9" name="Picture 8"/>
          <p:cNvPicPr>
            <a:picLocks noChangeAspect="1"/>
          </p:cNvPicPr>
          <p:nvPr/>
        </p:nvPicPr>
        <p:blipFill>
          <a:blip r:embed="rId7"/>
          <a:stretch>
            <a:fillRect/>
          </a:stretch>
        </p:blipFill>
        <p:spPr>
          <a:xfrm>
            <a:off x="715466" y="5006476"/>
            <a:ext cx="8138312" cy="524755"/>
          </a:xfrm>
          <a:prstGeom prst="rect">
            <a:avLst/>
          </a:prstGeom>
        </p:spPr>
      </p:pic>
      <p:pic>
        <p:nvPicPr>
          <p:cNvPr id="10" name="Picture 9"/>
          <p:cNvPicPr>
            <a:picLocks noChangeAspect="1"/>
          </p:cNvPicPr>
          <p:nvPr/>
        </p:nvPicPr>
        <p:blipFill>
          <a:blip r:embed="rId8"/>
          <a:stretch>
            <a:fillRect/>
          </a:stretch>
        </p:blipFill>
        <p:spPr>
          <a:xfrm>
            <a:off x="676909" y="5720155"/>
            <a:ext cx="8176870" cy="561424"/>
          </a:xfrm>
          <a:prstGeom prst="rect">
            <a:avLst/>
          </a:prstGeom>
        </p:spPr>
      </p:pic>
    </p:spTree>
    <p:extLst>
      <p:ext uri="{BB962C8B-B14F-4D97-AF65-F5344CB8AC3E}">
        <p14:creationId xmlns:p14="http://schemas.microsoft.com/office/powerpoint/2010/main" val="2202218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Model</a:t>
            </a:r>
            <a:endParaRPr lang="en-US" dirty="0"/>
          </a:p>
        </p:txBody>
      </p:sp>
      <p:sp>
        <p:nvSpPr>
          <p:cNvPr id="3" name="Content Placeholder 2"/>
          <p:cNvSpPr>
            <a:spLocks noGrp="1"/>
          </p:cNvSpPr>
          <p:nvPr>
            <p:ph idx="1"/>
          </p:nvPr>
        </p:nvSpPr>
        <p:spPr>
          <a:xfrm>
            <a:off x="457200" y="1484785"/>
            <a:ext cx="8229600" cy="4641380"/>
          </a:xfrm>
        </p:spPr>
        <p:txBody>
          <a:bodyPr/>
          <a:lstStyle/>
          <a:p>
            <a:r>
              <a:rPr lang="en-US" sz="2800" dirty="0" smtClean="0"/>
              <a:t>Base year: 2007</a:t>
            </a:r>
          </a:p>
          <a:p>
            <a:r>
              <a:rPr lang="en-US" sz="2800" dirty="0" smtClean="0"/>
              <a:t>Steady-state forestry model links to the CGE</a:t>
            </a:r>
          </a:p>
          <a:p>
            <a:r>
              <a:rPr lang="en-US" sz="2800" dirty="0" smtClean="0"/>
              <a:t>NZ—small open economy</a:t>
            </a:r>
          </a:p>
          <a:p>
            <a:r>
              <a:rPr lang="en-US" sz="2800" dirty="0" smtClean="0"/>
              <a:t>12 sectors, 5 types of land, factors (labor, capital) are mobile among sectors, land is mobile among 5 land-used sectors, joint production</a:t>
            </a:r>
            <a:endParaRPr lang="en-US" sz="2800" dirty="0"/>
          </a:p>
          <a:p>
            <a:r>
              <a:rPr lang="en-US" sz="2800" dirty="0" smtClean="0"/>
              <a:t>one household, government, enterprise, investment-savings, rest of world</a:t>
            </a:r>
          </a:p>
          <a:p>
            <a:r>
              <a:rPr lang="en-US" sz="2800" dirty="0" smtClean="0"/>
              <a:t>Four carbon tax scenarios ($0, $25, $50, $100)</a:t>
            </a:r>
          </a:p>
          <a:p>
            <a:endParaRPr lang="en-US" sz="2800" dirty="0"/>
          </a:p>
        </p:txBody>
      </p:sp>
    </p:spTree>
    <p:extLst>
      <p:ext uri="{BB962C8B-B14F-4D97-AF65-F5344CB8AC3E}">
        <p14:creationId xmlns:p14="http://schemas.microsoft.com/office/powerpoint/2010/main" val="1533295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Sectors</a:t>
            </a:r>
            <a:endParaRPr lang="en-US" dirty="0"/>
          </a:p>
        </p:txBody>
      </p:sp>
      <p:pic>
        <p:nvPicPr>
          <p:cNvPr id="8" name="Content Placeholder 7"/>
          <p:cNvPicPr>
            <a:picLocks noGrp="1" noChangeAspect="1"/>
          </p:cNvPicPr>
          <p:nvPr>
            <p:ph idx="1"/>
          </p:nvPr>
        </p:nvPicPr>
        <p:blipFill>
          <a:blip r:embed="rId2"/>
          <a:stretch>
            <a:fillRect/>
          </a:stretch>
        </p:blipFill>
        <p:spPr>
          <a:xfrm>
            <a:off x="923925" y="2234406"/>
            <a:ext cx="7296150" cy="3257550"/>
          </a:xfrm>
          <a:prstGeom prst="rect">
            <a:avLst/>
          </a:prstGeom>
        </p:spPr>
      </p:pic>
      <p:sp>
        <p:nvSpPr>
          <p:cNvPr id="14" name="Curved Left Arrow 13"/>
          <p:cNvSpPr/>
          <p:nvPr/>
        </p:nvSpPr>
        <p:spPr>
          <a:xfrm>
            <a:off x="8220075" y="2420888"/>
            <a:ext cx="816421" cy="1224136"/>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Z">
              <a:solidFill>
                <a:schemeClr val="tx1"/>
              </a:solidFill>
            </a:endParaRPr>
          </a:p>
        </p:txBody>
      </p:sp>
      <p:sp>
        <p:nvSpPr>
          <p:cNvPr id="15" name="TextBox 14"/>
          <p:cNvSpPr txBox="1"/>
          <p:nvPr/>
        </p:nvSpPr>
        <p:spPr>
          <a:xfrm>
            <a:off x="7636657" y="1681316"/>
            <a:ext cx="1368152" cy="646331"/>
          </a:xfrm>
          <a:prstGeom prst="rect">
            <a:avLst/>
          </a:prstGeom>
          <a:noFill/>
        </p:spPr>
        <p:txBody>
          <a:bodyPr wrap="square" rtlCol="0">
            <a:spAutoFit/>
          </a:bodyPr>
          <a:lstStyle/>
          <a:p>
            <a:r>
              <a:rPr lang="en-US" b="1" i="1" dirty="0" smtClean="0">
                <a:solidFill>
                  <a:srgbClr val="14AEB6"/>
                </a:solidFill>
              </a:rPr>
              <a:t>Land-used sectors</a:t>
            </a:r>
            <a:endParaRPr lang="en-NZ" b="1" i="1" dirty="0">
              <a:solidFill>
                <a:srgbClr val="14AEB6"/>
              </a:solidFill>
            </a:endParaRPr>
          </a:p>
        </p:txBody>
      </p:sp>
    </p:spTree>
    <p:extLst>
      <p:ext uri="{BB962C8B-B14F-4D97-AF65-F5344CB8AC3E}">
        <p14:creationId xmlns:p14="http://schemas.microsoft.com/office/powerpoint/2010/main" val="2237300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Forestry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68761"/>
                <a:ext cx="8229600" cy="4857404"/>
              </a:xfrm>
            </p:spPr>
            <p:txBody>
              <a:bodyPr/>
              <a:lstStyle/>
              <a:p>
                <a:r>
                  <a:rPr lang="en-US" sz="2000" dirty="0" smtClean="0"/>
                  <a:t>Model is based on </a:t>
                </a:r>
                <a:r>
                  <a:rPr lang="en-US" sz="2000" u="sng" dirty="0" smtClean="0">
                    <a:solidFill>
                      <a:srgbClr val="00B0F0"/>
                    </a:solidFill>
                  </a:rPr>
                  <a:t>Sands &amp; Kim (2009), Van </a:t>
                </a:r>
                <a:r>
                  <a:rPr lang="en-US" sz="2000" u="sng" dirty="0" err="1" smtClean="0">
                    <a:solidFill>
                      <a:srgbClr val="00B0F0"/>
                    </a:solidFill>
                  </a:rPr>
                  <a:t>Kooten</a:t>
                </a:r>
                <a:r>
                  <a:rPr lang="en-US" sz="2000" u="sng" dirty="0" smtClean="0">
                    <a:solidFill>
                      <a:srgbClr val="00B0F0"/>
                    </a:solidFill>
                  </a:rPr>
                  <a:t> et al. (1995)</a:t>
                </a:r>
              </a:p>
              <a:p>
                <a:r>
                  <a:rPr lang="en-US" sz="2000" dirty="0"/>
                  <a:t>S</a:t>
                </a:r>
                <a:r>
                  <a:rPr lang="en-US" sz="2000" dirty="0" smtClean="0"/>
                  <a:t>elect </a:t>
                </a:r>
                <a:r>
                  <a:rPr lang="en-US" sz="2000" dirty="0"/>
                  <a:t>the NZ pruned without thinning radiate </a:t>
                </a:r>
                <a:r>
                  <a:rPr lang="en-US" sz="2000" dirty="0" smtClean="0"/>
                  <a:t>pine</a:t>
                </a:r>
              </a:p>
              <a:p>
                <a:r>
                  <a:rPr lang="en-US" sz="2000" dirty="0" smtClean="0"/>
                  <a:t>Biomass timber yield function:</a:t>
                </a:r>
              </a:p>
              <a:p>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𝐲</m:t>
                        </m:r>
                      </m:e>
                      <m:sub>
                        <m:r>
                          <a:rPr lang="en-US" sz="2000" b="1" i="1">
                            <a:latin typeface="Cambria Math" panose="02040503050406030204" pitchFamily="18" charset="0"/>
                          </a:rPr>
                          <m:t>𝐚</m:t>
                        </m:r>
                      </m:sub>
                    </m:sSub>
                    <m:r>
                      <a:rPr lang="en-US" sz="2000" b="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𝐜</m:t>
                        </m:r>
                      </m:e>
                      <m:sub>
                        <m:r>
                          <a:rPr lang="en-US" sz="2000" b="1" i="1">
                            <a:latin typeface="Cambria Math" panose="02040503050406030204" pitchFamily="18" charset="0"/>
                          </a:rPr>
                          <m:t>𝟏</m:t>
                        </m:r>
                      </m:sub>
                    </m:sSub>
                    <m:sSup>
                      <m:sSupPr>
                        <m:ctrlPr>
                          <a:rPr lang="en-US" sz="2000" b="1" i="1">
                            <a:latin typeface="Cambria Math" panose="02040503050406030204" pitchFamily="18" charset="0"/>
                          </a:rPr>
                        </m:ctrlPr>
                      </m:sSupPr>
                      <m:e>
                        <m:r>
                          <a:rPr lang="en-US" sz="2000" b="1" i="1">
                            <a:latin typeface="Cambria Math" panose="02040503050406030204" pitchFamily="18" charset="0"/>
                          </a:rPr>
                          <m:t>𝐚</m:t>
                        </m:r>
                      </m:e>
                      <m:sup>
                        <m:sSub>
                          <m:sSubPr>
                            <m:ctrlPr>
                              <a:rPr lang="en-US" sz="2000" b="1" i="1">
                                <a:latin typeface="Cambria Math" panose="02040503050406030204" pitchFamily="18" charset="0"/>
                              </a:rPr>
                            </m:ctrlPr>
                          </m:sSubPr>
                          <m:e>
                            <m:r>
                              <a:rPr lang="en-US" sz="2000" b="1" i="1">
                                <a:latin typeface="Cambria Math" panose="02040503050406030204" pitchFamily="18" charset="0"/>
                              </a:rPr>
                              <m:t>𝐜</m:t>
                            </m:r>
                          </m:e>
                          <m:sub>
                            <m:r>
                              <a:rPr lang="en-US" sz="2000" b="1" i="1">
                                <a:latin typeface="Cambria Math" panose="02040503050406030204" pitchFamily="18" charset="0"/>
                              </a:rPr>
                              <m:t>𝟐</m:t>
                            </m:r>
                          </m:sub>
                        </m:sSub>
                      </m:sup>
                    </m:sSup>
                    <m:sSup>
                      <m:sSupPr>
                        <m:ctrlPr>
                          <a:rPr lang="en-US" sz="2000" b="1" i="1">
                            <a:latin typeface="Cambria Math" panose="02040503050406030204" pitchFamily="18" charset="0"/>
                          </a:rPr>
                        </m:ctrlPr>
                      </m:sSupPr>
                      <m:e>
                        <m:r>
                          <a:rPr lang="en-US" sz="2000" b="1" i="1">
                            <a:latin typeface="Cambria Math" panose="02040503050406030204" pitchFamily="18" charset="0"/>
                          </a:rPr>
                          <m:t>𝐞</m:t>
                        </m:r>
                      </m:e>
                      <m:sup>
                        <m:r>
                          <a:rPr lang="en-US" sz="2000" b="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𝐜</m:t>
                            </m:r>
                          </m:e>
                          <m:sub>
                            <m:r>
                              <a:rPr lang="en-US" sz="2000" b="1" i="1">
                                <a:latin typeface="Cambria Math" panose="02040503050406030204" pitchFamily="18" charset="0"/>
                              </a:rPr>
                              <m:t>𝟑</m:t>
                            </m:r>
                          </m:sub>
                        </m:sSub>
                        <m:r>
                          <a:rPr lang="en-US" sz="2000" b="1" i="1">
                            <a:latin typeface="Cambria Math" panose="02040503050406030204" pitchFamily="18" charset="0"/>
                          </a:rPr>
                          <m:t>𝐚</m:t>
                        </m:r>
                        <m:r>
                          <a:rPr lang="en-US" sz="2000" b="1">
                            <a:latin typeface="Cambria Math" panose="02040503050406030204" pitchFamily="18" charset="0"/>
                          </a:rPr>
                          <m:t>)</m:t>
                        </m:r>
                      </m:sup>
                    </m:sSup>
                  </m:oMath>
                </a14:m>
                <a:r>
                  <a:rPr lang="en-US" sz="2000" dirty="0" smtClean="0"/>
                  <a:t>              </a:t>
                </a:r>
                <a14:m>
                  <m:oMath xmlns:m="http://schemas.openxmlformats.org/officeDocument/2006/math">
                    <m:sSub>
                      <m:sSubPr>
                        <m:ctrlPr>
                          <a:rPr lang="en-US" sz="2000" i="1" dirty="0" smtClean="0">
                            <a:solidFill>
                              <a:srgbClr val="00B050"/>
                            </a:solidFill>
                            <a:latin typeface="Cambria Math" panose="02040503050406030204" pitchFamily="18" charset="0"/>
                          </a:rPr>
                        </m:ctrlPr>
                      </m:sSubPr>
                      <m:e>
                        <m:r>
                          <a:rPr lang="en-US" sz="2000" b="0" i="1" dirty="0" smtClean="0">
                            <a:solidFill>
                              <a:srgbClr val="00B050"/>
                            </a:solidFill>
                            <a:latin typeface="Cambria Math" panose="02040503050406030204" pitchFamily="18" charset="0"/>
                          </a:rPr>
                          <m:t>𝑐</m:t>
                        </m:r>
                      </m:e>
                      <m:sub>
                        <m:r>
                          <a:rPr lang="en-US" sz="2000" b="0" i="1" dirty="0" smtClean="0">
                            <a:solidFill>
                              <a:srgbClr val="00B050"/>
                            </a:solidFill>
                            <a:latin typeface="Cambria Math" panose="02040503050406030204" pitchFamily="18" charset="0"/>
                          </a:rPr>
                          <m:t>𝑖</m:t>
                        </m:r>
                      </m:sub>
                    </m:sSub>
                  </m:oMath>
                </a14:m>
                <a:r>
                  <a:rPr lang="en-US" sz="2000" dirty="0" smtClean="0">
                    <a:solidFill>
                      <a:srgbClr val="00B050"/>
                    </a:solidFill>
                  </a:rPr>
                  <a:t>: shape parameter</a:t>
                </a:r>
                <a:endParaRPr lang="en-US" sz="2000" dirty="0">
                  <a:solidFill>
                    <a:srgbClr val="00B050"/>
                  </a:solidFill>
                </a:endParaRPr>
              </a:p>
              <a:p>
                <a:r>
                  <a:rPr lang="en-US" sz="2000" b="0" dirty="0" smtClean="0"/>
                  <a:t>                                               </a:t>
                </a:r>
                <a:r>
                  <a:rPr lang="en-US" sz="2000" b="0" dirty="0" smtClean="0">
                    <a:solidFill>
                      <a:srgbClr val="00B050"/>
                    </a:solidFill>
                  </a:rPr>
                  <a:t>a: rotation age</a:t>
                </a:r>
                <a14:m>
                  <m:oMath xmlns:m="http://schemas.openxmlformats.org/officeDocument/2006/math">
                    <m:r>
                      <a:rPr lang="en-US" sz="2000" b="0" i="0" smtClean="0">
                        <a:solidFill>
                          <a:srgbClr val="00B050"/>
                        </a:solidFill>
                        <a:latin typeface="Cambria Math" panose="02040503050406030204" pitchFamily="18" charset="0"/>
                      </a:rPr>
                      <m:t> </m:t>
                    </m:r>
                  </m:oMath>
                </a14:m>
                <a:endParaRPr lang="en-US" sz="2000" b="0" i="0" dirty="0" smtClean="0">
                  <a:solidFill>
                    <a:srgbClr val="00B050"/>
                  </a:solidFill>
                  <a:latin typeface="Cambria Math" panose="02040503050406030204" pitchFamily="18" charset="0"/>
                </a:endParaRPr>
              </a:p>
              <a:p>
                <a:r>
                  <a:rPr lang="en-US" sz="2000" b="0" i="0" dirty="0" smtClean="0">
                    <a:latin typeface="Calibri" panose="020F0502020204030204" pitchFamily="34" charset="0"/>
                  </a:rPr>
                  <a:t>Derive the optimal rotation age by maximizing forester’s profit (</a:t>
                </a:r>
                <a14:m>
                  <m:oMath xmlns:m="http://schemas.openxmlformats.org/officeDocument/2006/math">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𝑁𝑃𝑉</m:t>
                        </m:r>
                      </m:e>
                      <m:sub>
                        <m:r>
                          <a:rPr lang="en-US" sz="2000" b="0" i="1" dirty="0" smtClean="0">
                            <a:latin typeface="Cambria Math" panose="02040503050406030204" pitchFamily="18" charset="0"/>
                          </a:rPr>
                          <m:t>𝑓𝑜𝑟</m:t>
                        </m:r>
                      </m:sub>
                    </m:sSub>
                  </m:oMath>
                </a14:m>
                <a:r>
                  <a:rPr lang="en-US" sz="2000" b="0" i="0" dirty="0" smtClean="0">
                    <a:latin typeface="Calibri" panose="020F0502020204030204" pitchFamily="34" charset="0"/>
                  </a:rPr>
                  <a:t>) </a:t>
                </a:r>
              </a:p>
              <a:p>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𝑵𝑷𝑽</m:t>
                        </m:r>
                      </m:e>
                      <m:sub>
                        <m:r>
                          <a:rPr lang="en-US" sz="2000" b="1" i="1" smtClean="0">
                            <a:latin typeface="Cambria Math" panose="02040503050406030204" pitchFamily="18" charset="0"/>
                          </a:rPr>
                          <m:t>𝟏</m:t>
                        </m:r>
                      </m:sub>
                    </m:sSub>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𝒂</m:t>
                        </m:r>
                      </m:e>
                    </m:d>
                    <m:sSup>
                      <m:sSupPr>
                        <m:ctrlPr>
                          <a:rPr lang="en-US" sz="2000" b="1" i="1" smtClean="0">
                            <a:latin typeface="Cambria Math" panose="02040503050406030204" pitchFamily="18" charset="0"/>
                          </a:rPr>
                        </m:ctrlPr>
                      </m:sSupPr>
                      <m:e>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𝒕</m:t>
                            </m:r>
                          </m:sub>
                        </m:sSub>
                        <m:sSub>
                          <m:sSubPr>
                            <m:ctrlPr>
                              <a:rPr lang="en-US" sz="2000" b="1" i="1">
                                <a:latin typeface="Cambria Math" panose="02040503050406030204" pitchFamily="18" charset="0"/>
                              </a:rPr>
                            </m:ctrlPr>
                          </m:sSubPr>
                          <m:e>
                            <m:r>
                              <a:rPr lang="en-US" sz="2000" b="1" i="1">
                                <a:latin typeface="Cambria Math" panose="02040503050406030204" pitchFamily="18" charset="0"/>
                              </a:rPr>
                              <m:t>𝒚</m:t>
                            </m:r>
                          </m:e>
                          <m:sub>
                            <m:r>
                              <a:rPr lang="en-US" sz="2000" b="1" i="1">
                                <a:latin typeface="Cambria Math" panose="02040503050406030204" pitchFamily="18" charset="0"/>
                              </a:rPr>
                              <m:t>𝒂</m:t>
                            </m:r>
                          </m:sub>
                        </m:sSub>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𝒄</m:t>
                            </m:r>
                          </m:e>
                          <m:sub>
                            <m:r>
                              <a:rPr lang="en-US" sz="2000" b="1" i="1">
                                <a:latin typeface="Cambria Math" panose="02040503050406030204" pitchFamily="18" charset="0"/>
                              </a:rPr>
                              <m:t>𝒉</m:t>
                            </m:r>
                          </m:sub>
                        </m:sSub>
                        <m:r>
                          <a:rPr lang="en-US" sz="2000" b="1" i="1">
                            <a:latin typeface="Cambria Math" panose="02040503050406030204" pitchFamily="18" charset="0"/>
                          </a:rPr>
                          <m:t>]</m:t>
                        </m:r>
                      </m:e>
                      <m:sup>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𝒆</m:t>
                            </m:r>
                          </m:e>
                          <m:sup>
                            <m:r>
                              <a:rPr lang="en-US" sz="2000" b="1" i="1" smtClean="0">
                                <a:latin typeface="Cambria Math" panose="02040503050406030204" pitchFamily="18" charset="0"/>
                              </a:rPr>
                              <m:t>−</m:t>
                            </m:r>
                            <m:r>
                              <a:rPr lang="en-US" sz="2000" b="1" i="1" smtClean="0">
                                <a:latin typeface="Cambria Math" panose="02040503050406030204" pitchFamily="18" charset="0"/>
                              </a:rPr>
                              <m:t>𝒓𝒂</m:t>
                            </m:r>
                          </m:sup>
                        </m:sSup>
                      </m:sup>
                    </m:sSup>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𝒄</m:t>
                        </m:r>
                      </m:e>
                      <m:sub>
                        <m:r>
                          <a:rPr lang="en-US" sz="2000" b="1" i="1" smtClean="0">
                            <a:latin typeface="Cambria Math" panose="02040503050406030204" pitchFamily="18" charset="0"/>
                          </a:rPr>
                          <m:t>𝒈</m:t>
                        </m:r>
                      </m:sub>
                    </m:sSub>
                  </m:oMath>
                </a14:m>
                <a:endParaRPr lang="en-US" sz="2000" b="1" i="0" dirty="0" smtClean="0">
                  <a:latin typeface="Calibri" panose="020F0502020204030204" pitchFamily="34" charset="0"/>
                </a:endParaRPr>
              </a:p>
              <a:p>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𝑵𝑷𝑽</m:t>
                        </m:r>
                      </m:e>
                      <m:sub>
                        <m:r>
                          <a:rPr lang="en-US" sz="2000" b="1" i="1" smtClean="0">
                            <a:latin typeface="Cambria Math" panose="02040503050406030204" pitchFamily="18" charset="0"/>
                          </a:rPr>
                          <m:t>𝟐</m:t>
                        </m:r>
                      </m:sub>
                    </m:sSub>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𝒂</m:t>
                        </m:r>
                      </m:e>
                    </m:d>
                    <m:r>
                      <a:rPr lang="en-US" sz="2000" b="1" i="1" smtClean="0">
                        <a:latin typeface="Cambria Math" panose="02040503050406030204" pitchFamily="18" charset="0"/>
                      </a:rPr>
                      <m:t>=</m:t>
                    </m:r>
                    <m:nary>
                      <m:naryPr>
                        <m:ctrlPr>
                          <a:rPr lang="en-US" sz="2000" b="1" i="1" smtClean="0">
                            <a:latin typeface="Cambria Math" panose="02040503050406030204" pitchFamily="18" charset="0"/>
                          </a:rPr>
                        </m:ctrlPr>
                      </m:naryPr>
                      <m:sub>
                        <m:r>
                          <m:rPr>
                            <m:brk m:alnAt="23"/>
                          </m:rPr>
                          <a:rPr lang="en-US" sz="2000" b="1" i="1" smtClean="0">
                            <a:latin typeface="Cambria Math" panose="02040503050406030204" pitchFamily="18" charset="0"/>
                          </a:rPr>
                          <m:t>𝟎</m:t>
                        </m:r>
                      </m:sub>
                      <m:sup>
                        <m:r>
                          <a:rPr lang="en-US" sz="2000" b="1" i="1" smtClean="0">
                            <a:latin typeface="Cambria Math" panose="02040503050406030204" pitchFamily="18" charset="0"/>
                          </a:rPr>
                          <m:t>𝒂</m:t>
                        </m:r>
                      </m:sup>
                      <m:e>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𝒑</m:t>
                            </m:r>
                          </m:e>
                          <m:sub>
                            <m:r>
                              <a:rPr lang="en-US" sz="2000" b="1" i="1" smtClean="0">
                                <a:latin typeface="Cambria Math" panose="02040503050406030204" pitchFamily="18" charset="0"/>
                              </a:rPr>
                              <m:t>𝒄</m:t>
                            </m:r>
                          </m:sub>
                        </m:sSub>
                        <m:r>
                          <a:rPr lang="en-US" sz="2000" b="1" i="1" smtClean="0">
                            <a:latin typeface="Cambria Math" panose="02040503050406030204" pitchFamily="18" charset="0"/>
                          </a:rPr>
                          <m:t>𝒌</m:t>
                        </m:r>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𝒚</m:t>
                            </m:r>
                          </m:e>
                          <m:sup>
                            <m:r>
                              <a:rPr lang="en-US" sz="2000" b="1" i="1" smtClean="0">
                                <a:latin typeface="Cambria Math" panose="02040503050406030204" pitchFamily="18" charset="0"/>
                              </a:rPr>
                              <m:t>′</m:t>
                            </m:r>
                          </m:sup>
                        </m:sSup>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𝒙</m:t>
                            </m:r>
                          </m:e>
                        </m:d>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𝒆</m:t>
                            </m:r>
                          </m:e>
                          <m:sup>
                            <m:r>
                              <a:rPr lang="en-US" sz="2000" b="1" i="1" smtClean="0">
                                <a:latin typeface="Cambria Math" panose="02040503050406030204" pitchFamily="18" charset="0"/>
                              </a:rPr>
                              <m:t>−</m:t>
                            </m:r>
                            <m:r>
                              <a:rPr lang="en-US" sz="2000" b="1" i="1" smtClean="0">
                                <a:latin typeface="Cambria Math" panose="02040503050406030204" pitchFamily="18" charset="0"/>
                              </a:rPr>
                              <m:t>𝒓𝒙</m:t>
                            </m:r>
                          </m:sup>
                        </m:sSup>
                        <m:r>
                          <a:rPr lang="en-US" sz="2000" b="1" i="1" smtClean="0">
                            <a:latin typeface="Cambria Math" panose="02040503050406030204" pitchFamily="18" charset="0"/>
                          </a:rPr>
                          <m:t>𝒅𝒙</m:t>
                        </m:r>
                      </m:e>
                    </m:nary>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𝒑</m:t>
                        </m:r>
                      </m:e>
                      <m:sub>
                        <m:r>
                          <a:rPr lang="en-US" sz="2000" b="1" i="1" smtClean="0">
                            <a:latin typeface="Cambria Math" panose="02040503050406030204" pitchFamily="18" charset="0"/>
                          </a:rPr>
                          <m:t>𝒄</m:t>
                        </m:r>
                      </m:sub>
                    </m:sSub>
                    <m:r>
                      <a:rPr lang="en-US" sz="2000" b="1" i="1" smtClean="0">
                        <a:latin typeface="Cambria Math" panose="02040503050406030204" pitchFamily="18" charset="0"/>
                      </a:rPr>
                      <m:t>𝒌𝒚</m:t>
                    </m:r>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𝒂</m:t>
                        </m:r>
                      </m:e>
                    </m:d>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𝒆</m:t>
                        </m:r>
                      </m:e>
                      <m:sup>
                        <m:r>
                          <a:rPr lang="en-US" sz="2000" b="1" i="1" smtClean="0">
                            <a:latin typeface="Cambria Math" panose="02040503050406030204" pitchFamily="18" charset="0"/>
                          </a:rPr>
                          <m:t>−</m:t>
                        </m:r>
                        <m:r>
                          <a:rPr lang="en-US" sz="2000" b="1" i="1" smtClean="0">
                            <a:latin typeface="Cambria Math" panose="02040503050406030204" pitchFamily="18" charset="0"/>
                          </a:rPr>
                          <m:t>𝒓𝒂</m:t>
                        </m:r>
                      </m:sup>
                    </m:sSup>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𝒑</m:t>
                        </m:r>
                      </m:e>
                      <m:sub>
                        <m:r>
                          <a:rPr lang="en-US" sz="2000" b="1" i="1" smtClean="0">
                            <a:latin typeface="Cambria Math" panose="02040503050406030204" pitchFamily="18" charset="0"/>
                          </a:rPr>
                          <m:t>𝒄</m:t>
                        </m:r>
                      </m:sub>
                    </m:sSub>
                    <m:r>
                      <a:rPr lang="en-US" sz="2000" b="1" i="1" smtClean="0">
                        <a:latin typeface="Cambria Math" panose="02040503050406030204" pitchFamily="18" charset="0"/>
                      </a:rPr>
                      <m:t>𝒌𝒓</m:t>
                    </m:r>
                    <m:nary>
                      <m:naryPr>
                        <m:ctrlPr>
                          <a:rPr lang="en-US" sz="2000" b="1" i="1" smtClean="0">
                            <a:latin typeface="Cambria Math" panose="02040503050406030204" pitchFamily="18" charset="0"/>
                          </a:rPr>
                        </m:ctrlPr>
                      </m:naryPr>
                      <m:sub>
                        <m:r>
                          <m:rPr>
                            <m:brk m:alnAt="23"/>
                          </m:rPr>
                          <a:rPr lang="en-US" sz="2000" b="1" i="1" smtClean="0">
                            <a:latin typeface="Cambria Math" panose="02040503050406030204" pitchFamily="18" charset="0"/>
                          </a:rPr>
                          <m:t>𝟎</m:t>
                        </m:r>
                      </m:sub>
                      <m:sup>
                        <m:r>
                          <a:rPr lang="en-US" sz="2000" b="1" i="1" smtClean="0">
                            <a:latin typeface="Cambria Math" panose="02040503050406030204" pitchFamily="18" charset="0"/>
                          </a:rPr>
                          <m:t>𝒂</m:t>
                        </m:r>
                      </m:sup>
                      <m:e>
                        <m:r>
                          <a:rPr lang="en-US" sz="2000" b="1" i="1" smtClean="0">
                            <a:latin typeface="Cambria Math" panose="02040503050406030204" pitchFamily="18" charset="0"/>
                          </a:rPr>
                          <m:t>𝒚</m:t>
                        </m:r>
                        <m:r>
                          <a:rPr lang="en-US" sz="2000" b="1" i="1" smtClean="0">
                            <a:latin typeface="Cambria Math" panose="02040503050406030204" pitchFamily="18" charset="0"/>
                          </a:rPr>
                          <m:t>(</m:t>
                        </m:r>
                        <m:r>
                          <a:rPr lang="en-US" sz="2000" b="1" i="1" smtClean="0">
                            <a:latin typeface="Cambria Math" panose="02040503050406030204" pitchFamily="18" charset="0"/>
                          </a:rPr>
                          <m:t>𝒙</m:t>
                        </m:r>
                        <m:r>
                          <a:rPr lang="en-US" sz="2000" b="1" i="1" smtClean="0">
                            <a:latin typeface="Cambria Math" panose="02040503050406030204" pitchFamily="18" charset="0"/>
                          </a:rPr>
                          <m:t>)</m:t>
                        </m:r>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𝒆</m:t>
                            </m:r>
                          </m:e>
                          <m:sup>
                            <m:r>
                              <a:rPr lang="en-US" sz="2000" b="1" i="1" smtClean="0">
                                <a:latin typeface="Cambria Math" panose="02040503050406030204" pitchFamily="18" charset="0"/>
                              </a:rPr>
                              <m:t>−</m:t>
                            </m:r>
                            <m:r>
                              <a:rPr lang="en-US" sz="2000" b="1" i="1" smtClean="0">
                                <a:latin typeface="Cambria Math" panose="02040503050406030204" pitchFamily="18" charset="0"/>
                              </a:rPr>
                              <m:t>𝒓𝒙</m:t>
                            </m:r>
                          </m:sup>
                        </m:sSup>
                        <m:r>
                          <a:rPr lang="en-US" sz="2000" b="1" i="1" smtClean="0">
                            <a:latin typeface="Cambria Math" panose="02040503050406030204" pitchFamily="18" charset="0"/>
                          </a:rPr>
                          <m:t>𝒅𝒙</m:t>
                        </m:r>
                      </m:e>
                    </m:nary>
                  </m:oMath>
                </a14:m>
                <a:endParaRPr lang="en-US" sz="2000" b="1" i="0" dirty="0" smtClean="0">
                  <a:latin typeface="Calibri" panose="020F0502020204030204" pitchFamily="34" charset="0"/>
                </a:endParaRPr>
              </a:p>
              <a:p>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𝑵𝑷𝑽</m:t>
                        </m:r>
                      </m:e>
                      <m:sub>
                        <m:r>
                          <a:rPr lang="en-US" sz="2000" b="1" i="1" smtClean="0">
                            <a:latin typeface="Cambria Math" panose="02040503050406030204" pitchFamily="18" charset="0"/>
                          </a:rPr>
                          <m:t>𝟑</m:t>
                        </m:r>
                      </m:sub>
                    </m:sSub>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𝒂</m:t>
                        </m:r>
                      </m:e>
                    </m:d>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𝒑</m:t>
                        </m:r>
                      </m:e>
                      <m:sub>
                        <m:r>
                          <a:rPr lang="en-US" sz="2000" b="1" i="1" smtClean="0">
                            <a:latin typeface="Cambria Math" panose="02040503050406030204" pitchFamily="18" charset="0"/>
                          </a:rPr>
                          <m:t>𝒄</m:t>
                        </m:r>
                      </m:sub>
                    </m:sSub>
                    <m:r>
                      <a:rPr lang="en-US" sz="2000" b="1" i="1" smtClean="0">
                        <a:latin typeface="Cambria Math" panose="02040503050406030204" pitchFamily="18" charset="0"/>
                      </a:rPr>
                      <m:t>𝒌</m:t>
                    </m:r>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𝟏</m:t>
                        </m:r>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𝜷</m:t>
                        </m:r>
                      </m:e>
                    </m:d>
                    <m:r>
                      <a:rPr lang="en-US" sz="2000" b="1" i="1" smtClean="0">
                        <a:latin typeface="Cambria Math" panose="02040503050406030204" pitchFamily="18" charset="0"/>
                      </a:rPr>
                      <m:t>𝒚</m:t>
                    </m:r>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𝒂</m:t>
                        </m:r>
                      </m:e>
                    </m:d>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𝒆</m:t>
                        </m:r>
                      </m:e>
                      <m:sup>
                        <m:r>
                          <a:rPr lang="en-US" sz="2000" b="1" i="1" smtClean="0">
                            <a:latin typeface="Cambria Math" panose="02040503050406030204" pitchFamily="18" charset="0"/>
                          </a:rPr>
                          <m:t>−</m:t>
                        </m:r>
                        <m:r>
                          <a:rPr lang="en-US" sz="2000" b="1" i="1" smtClean="0">
                            <a:latin typeface="Cambria Math" panose="02040503050406030204" pitchFamily="18" charset="0"/>
                          </a:rPr>
                          <m:t>𝒓𝒂</m:t>
                        </m:r>
                      </m:sup>
                    </m:sSup>
                  </m:oMath>
                </a14:m>
                <a:endParaRPr lang="en-US" sz="2000" b="1" i="0" dirty="0" smtClean="0">
                  <a:latin typeface="Calibri" panose="020F0502020204030204" pitchFamily="34" charset="0"/>
                </a:endParaRPr>
              </a:p>
              <a:p>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𝑵𝑷𝑽</m:t>
                        </m:r>
                      </m:e>
                      <m:sub>
                        <m:r>
                          <a:rPr lang="en-US" sz="2000" b="1" i="1" smtClean="0">
                            <a:latin typeface="Cambria Math" panose="02040503050406030204" pitchFamily="18" charset="0"/>
                          </a:rPr>
                          <m:t>𝒇𝒐𝒓</m:t>
                        </m:r>
                      </m:sub>
                    </m:sSub>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𝒂</m:t>
                        </m:r>
                      </m:e>
                    </m:d>
                    <m:r>
                      <a:rPr lang="en-US" sz="2000" b="1" i="1" smtClean="0">
                        <a:latin typeface="Cambria Math" panose="02040503050406030204" pitchFamily="18" charset="0"/>
                      </a:rPr>
                      <m:t>=</m:t>
                    </m:r>
                    <m:f>
                      <m:fPr>
                        <m:ctrlPr>
                          <a:rPr lang="en-US" sz="2000" b="1" i="1" smtClean="0">
                            <a:latin typeface="Cambria Math" panose="02040503050406030204" pitchFamily="18" charset="0"/>
                          </a:rPr>
                        </m:ctrlPr>
                      </m:fPr>
                      <m:num>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𝑵𝑷𝑽</m:t>
                            </m:r>
                          </m:e>
                          <m:sub>
                            <m:r>
                              <a:rPr lang="en-US" sz="2000" b="1" i="1" smtClean="0">
                                <a:latin typeface="Cambria Math" panose="02040503050406030204" pitchFamily="18" charset="0"/>
                              </a:rPr>
                              <m:t>𝟏</m:t>
                            </m:r>
                          </m:sub>
                        </m:sSub>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𝒂</m:t>
                            </m:r>
                          </m:e>
                        </m:d>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𝑵𝑷𝑽</m:t>
                            </m:r>
                          </m:e>
                          <m:sub>
                            <m:r>
                              <a:rPr lang="en-US" sz="2000" b="1" i="1" smtClean="0">
                                <a:latin typeface="Cambria Math" panose="02040503050406030204" pitchFamily="18" charset="0"/>
                              </a:rPr>
                              <m:t>𝟐</m:t>
                            </m:r>
                          </m:sub>
                        </m:sSub>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𝒂</m:t>
                            </m:r>
                          </m:e>
                        </m:d>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𝑵𝑷𝑽</m:t>
                            </m:r>
                          </m:e>
                          <m:sub>
                            <m:r>
                              <a:rPr lang="en-US" sz="2000" b="1" i="1" smtClean="0">
                                <a:latin typeface="Cambria Math" panose="02040503050406030204" pitchFamily="18" charset="0"/>
                              </a:rPr>
                              <m:t>𝟑</m:t>
                            </m:r>
                          </m:sub>
                        </m:sSub>
                        <m:r>
                          <a:rPr lang="en-US" sz="2000" b="1" i="1" smtClean="0">
                            <a:latin typeface="Cambria Math" panose="02040503050406030204" pitchFamily="18" charset="0"/>
                          </a:rPr>
                          <m:t>(</m:t>
                        </m:r>
                        <m:r>
                          <a:rPr lang="en-US" sz="2000" b="1" i="1" smtClean="0">
                            <a:latin typeface="Cambria Math" panose="02040503050406030204" pitchFamily="18" charset="0"/>
                          </a:rPr>
                          <m:t>𝒂</m:t>
                        </m:r>
                        <m:r>
                          <a:rPr lang="en-US" sz="2000" b="1" i="1" smtClean="0">
                            <a:latin typeface="Cambria Math" panose="02040503050406030204" pitchFamily="18" charset="0"/>
                          </a:rPr>
                          <m:t>)</m:t>
                        </m:r>
                      </m:num>
                      <m:den>
                        <m:r>
                          <a:rPr lang="en-US" sz="2000" b="1" i="1" smtClean="0">
                            <a:latin typeface="Cambria Math" panose="02040503050406030204" pitchFamily="18" charset="0"/>
                          </a:rPr>
                          <m:t>𝟏</m:t>
                        </m:r>
                        <m:r>
                          <a:rPr lang="en-US" sz="2000" b="1" i="1" smtClean="0">
                            <a:latin typeface="Cambria Math" panose="02040503050406030204" pitchFamily="18" charset="0"/>
                          </a:rPr>
                          <m:t>−</m:t>
                        </m:r>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𝒆</m:t>
                            </m:r>
                          </m:e>
                          <m:sup>
                            <m:r>
                              <a:rPr lang="en-US" sz="2000" b="1" i="1" smtClean="0">
                                <a:latin typeface="Cambria Math" panose="02040503050406030204" pitchFamily="18" charset="0"/>
                              </a:rPr>
                              <m:t>−</m:t>
                            </m:r>
                            <m:r>
                              <a:rPr lang="en-US" sz="2000" b="1" i="1" smtClean="0">
                                <a:latin typeface="Cambria Math" panose="02040503050406030204" pitchFamily="18" charset="0"/>
                              </a:rPr>
                              <m:t>𝒓𝒂</m:t>
                            </m:r>
                          </m:sup>
                        </m:sSup>
                      </m:den>
                    </m:f>
                  </m:oMath>
                </a14:m>
                <a:r>
                  <a:rPr lang="en-US" sz="2000" dirty="0">
                    <a:solidFill>
                      <a:srgbClr val="C00000"/>
                    </a:solidFill>
                    <a:latin typeface="Calibri" panose="020F0502020204030204" pitchFamily="34" charset="0"/>
                  </a:rPr>
                  <a:t>[Steady-state: equalized annual profit]</a:t>
                </a:r>
                <a:endParaRPr lang="en-US" sz="2000" b="0" i="0" dirty="0" smtClean="0">
                  <a:solidFill>
                    <a:srgbClr val="C00000"/>
                  </a:solidFill>
                  <a:latin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68761"/>
                <a:ext cx="8229600" cy="4857404"/>
              </a:xfrm>
              <a:blipFill rotWithShape="0">
                <a:blip r:embed="rId2"/>
                <a:stretch>
                  <a:fillRect l="-667" t="-627" b="-1506"/>
                </a:stretch>
              </a:blipFill>
            </p:spPr>
            <p:txBody>
              <a:bodyPr/>
              <a:lstStyle/>
              <a:p>
                <a:r>
                  <a:rPr lang="en-NZ">
                    <a:noFill/>
                  </a:rPr>
                  <a:t> </a:t>
                </a:r>
              </a:p>
            </p:txBody>
          </p:sp>
        </mc:Fallback>
      </mc:AlternateContent>
    </p:spTree>
    <p:extLst>
      <p:ext uri="{BB962C8B-B14F-4D97-AF65-F5344CB8AC3E}">
        <p14:creationId xmlns:p14="http://schemas.microsoft.com/office/powerpoint/2010/main" val="1802253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CGE production</a:t>
            </a:r>
            <a:endParaRPr lang="en-US" dirty="0"/>
          </a:p>
        </p:txBody>
      </p:sp>
      <p:sp>
        <p:nvSpPr>
          <p:cNvPr id="3" name="Content Placeholder 2"/>
          <p:cNvSpPr>
            <a:spLocks noGrp="1"/>
          </p:cNvSpPr>
          <p:nvPr>
            <p:ph idx="1"/>
          </p:nvPr>
        </p:nvSpPr>
        <p:spPr>
          <a:xfrm>
            <a:off x="457200" y="1417639"/>
            <a:ext cx="8229600" cy="4708525"/>
          </a:xfrm>
        </p:spPr>
        <p:txBody>
          <a:bodyPr/>
          <a:lstStyle/>
          <a:p>
            <a:r>
              <a:rPr lang="en-US" sz="2000" dirty="0" smtClean="0"/>
              <a:t>Three-level nesting, Leontief function at the top level and between domestic and imported</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marL="0" indent="0">
              <a:buNone/>
            </a:pPr>
            <a:endParaRPr lang="en-US" sz="2000" dirty="0" smtClean="0"/>
          </a:p>
          <a:p>
            <a:r>
              <a:rPr lang="en-US" sz="2000" dirty="0" smtClean="0"/>
              <a:t>Allow substitution between value-added input </a:t>
            </a:r>
            <a:endParaRPr lang="en-US" sz="2000" dirty="0"/>
          </a:p>
          <a:p>
            <a:endParaRPr lang="en-US" sz="2000" dirty="0"/>
          </a:p>
        </p:txBody>
      </p:sp>
      <p:sp>
        <p:nvSpPr>
          <p:cNvPr id="4" name="Oval 3"/>
          <p:cNvSpPr/>
          <p:nvPr/>
        </p:nvSpPr>
        <p:spPr>
          <a:xfrm>
            <a:off x="2843808" y="2132856"/>
            <a:ext cx="2654392" cy="57606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Sector</a:t>
            </a:r>
            <a:endParaRPr lang="en-NZ" dirty="0"/>
          </a:p>
        </p:txBody>
      </p:sp>
      <p:cxnSp>
        <p:nvCxnSpPr>
          <p:cNvPr id="6" name="Straight Connector 5"/>
          <p:cNvCxnSpPr/>
          <p:nvPr/>
        </p:nvCxnSpPr>
        <p:spPr>
          <a:xfrm flipH="1">
            <a:off x="2843808" y="2740826"/>
            <a:ext cx="576064"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99773" y="2708920"/>
            <a:ext cx="648072" cy="469446"/>
          </a:xfrm>
          <a:prstGeom prst="line">
            <a:avLst/>
          </a:prstGeom>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528612" y="3249770"/>
            <a:ext cx="1440160"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Intermediate</a:t>
            </a:r>
            <a:endParaRPr lang="en-NZ" dirty="0"/>
          </a:p>
        </p:txBody>
      </p:sp>
      <p:sp>
        <p:nvSpPr>
          <p:cNvPr id="10" name="Rounded Rectangle 9"/>
          <p:cNvSpPr/>
          <p:nvPr/>
        </p:nvSpPr>
        <p:spPr>
          <a:xfrm>
            <a:off x="5220072" y="3249770"/>
            <a:ext cx="1440160"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Value-added</a:t>
            </a:r>
            <a:endParaRPr lang="en-NZ" dirty="0"/>
          </a:p>
        </p:txBody>
      </p:sp>
      <p:cxnSp>
        <p:nvCxnSpPr>
          <p:cNvPr id="13" name="Straight Connector 12"/>
          <p:cNvCxnSpPr/>
          <p:nvPr/>
        </p:nvCxnSpPr>
        <p:spPr>
          <a:xfrm flipH="1">
            <a:off x="1614811" y="3771090"/>
            <a:ext cx="436909" cy="377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411760" y="3771090"/>
            <a:ext cx="432048" cy="369191"/>
          </a:xfrm>
          <a:prstGeom prst="line">
            <a:avLst/>
          </a:prstGeom>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33179" y="4218823"/>
            <a:ext cx="1440160"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Domestic</a:t>
            </a:r>
            <a:endParaRPr lang="en-NZ" dirty="0"/>
          </a:p>
        </p:txBody>
      </p:sp>
      <p:sp>
        <p:nvSpPr>
          <p:cNvPr id="22" name="Rounded Rectangle 21"/>
          <p:cNvSpPr/>
          <p:nvPr/>
        </p:nvSpPr>
        <p:spPr>
          <a:xfrm>
            <a:off x="2519772" y="4177679"/>
            <a:ext cx="1440160"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Import</a:t>
            </a:r>
            <a:endParaRPr lang="en-NZ" dirty="0"/>
          </a:p>
        </p:txBody>
      </p:sp>
      <p:sp>
        <p:nvSpPr>
          <p:cNvPr id="26" name="Rounded Rectangle 25"/>
          <p:cNvSpPr/>
          <p:nvPr/>
        </p:nvSpPr>
        <p:spPr>
          <a:xfrm>
            <a:off x="4506365" y="4254575"/>
            <a:ext cx="1440160"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Capital</a:t>
            </a:r>
            <a:endParaRPr lang="en-NZ" dirty="0"/>
          </a:p>
        </p:txBody>
      </p:sp>
      <p:sp>
        <p:nvSpPr>
          <p:cNvPr id="27" name="Rounded Rectangle 26"/>
          <p:cNvSpPr/>
          <p:nvPr/>
        </p:nvSpPr>
        <p:spPr>
          <a:xfrm>
            <a:off x="7128614" y="4213873"/>
            <a:ext cx="1440160"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Labor</a:t>
            </a:r>
            <a:endParaRPr lang="en-NZ" dirty="0"/>
          </a:p>
        </p:txBody>
      </p:sp>
      <p:cxnSp>
        <p:nvCxnSpPr>
          <p:cNvPr id="29" name="Straight Connector 28"/>
          <p:cNvCxnSpPr/>
          <p:nvPr/>
        </p:nvCxnSpPr>
        <p:spPr>
          <a:xfrm flipH="1">
            <a:off x="5323132" y="3799973"/>
            <a:ext cx="473004" cy="364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36306" y="3799973"/>
            <a:ext cx="683966" cy="4139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3561491" y="2708920"/>
            <a:ext cx="1224136" cy="612858"/>
          </a:xfrm>
          <a:prstGeom prst="arc">
            <a:avLst>
              <a:gd name="adj1" fmla="val 162727"/>
              <a:gd name="adj2" fmla="val 1068900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5" name="TextBox 34"/>
          <p:cNvSpPr txBox="1"/>
          <p:nvPr/>
        </p:nvSpPr>
        <p:spPr>
          <a:xfrm>
            <a:off x="3851920" y="2740826"/>
            <a:ext cx="720080" cy="276999"/>
          </a:xfrm>
          <a:prstGeom prst="rect">
            <a:avLst/>
          </a:prstGeom>
          <a:noFill/>
        </p:spPr>
        <p:txBody>
          <a:bodyPr wrap="square" rtlCol="0">
            <a:spAutoFit/>
          </a:bodyPr>
          <a:lstStyle/>
          <a:p>
            <a:r>
              <a:rPr lang="en-US" sz="1200" b="1" dirty="0" smtClean="0">
                <a:solidFill>
                  <a:srgbClr val="7030A0"/>
                </a:solidFill>
              </a:rPr>
              <a:t>Leontief</a:t>
            </a:r>
            <a:endParaRPr lang="en-NZ" sz="1200" b="1" dirty="0">
              <a:solidFill>
                <a:srgbClr val="7030A0"/>
              </a:solidFill>
            </a:endParaRPr>
          </a:p>
        </p:txBody>
      </p:sp>
      <p:sp>
        <p:nvSpPr>
          <p:cNvPr id="36" name="Arc 35"/>
          <p:cNvSpPr/>
          <p:nvPr/>
        </p:nvSpPr>
        <p:spPr>
          <a:xfrm>
            <a:off x="1657462" y="3425689"/>
            <a:ext cx="1224136" cy="612858"/>
          </a:xfrm>
          <a:prstGeom prst="arc">
            <a:avLst>
              <a:gd name="adj1" fmla="val 2159659"/>
              <a:gd name="adj2" fmla="val 89880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7" name="TextBox 36"/>
          <p:cNvSpPr txBox="1"/>
          <p:nvPr/>
        </p:nvSpPr>
        <p:spPr>
          <a:xfrm>
            <a:off x="1973339" y="3771090"/>
            <a:ext cx="648072" cy="230832"/>
          </a:xfrm>
          <a:prstGeom prst="rect">
            <a:avLst/>
          </a:prstGeom>
          <a:noFill/>
        </p:spPr>
        <p:txBody>
          <a:bodyPr wrap="square" rtlCol="0">
            <a:spAutoFit/>
          </a:bodyPr>
          <a:lstStyle/>
          <a:p>
            <a:r>
              <a:rPr lang="en-US" sz="900" b="1" dirty="0" smtClean="0">
                <a:solidFill>
                  <a:srgbClr val="7030A0"/>
                </a:solidFill>
              </a:rPr>
              <a:t>Leontief</a:t>
            </a:r>
            <a:endParaRPr lang="en-NZ" sz="900" b="1" dirty="0">
              <a:solidFill>
                <a:srgbClr val="7030A0"/>
              </a:solidFill>
            </a:endParaRPr>
          </a:p>
        </p:txBody>
      </p:sp>
      <p:sp>
        <p:nvSpPr>
          <p:cNvPr id="38" name="Arc 37"/>
          <p:cNvSpPr/>
          <p:nvPr/>
        </p:nvSpPr>
        <p:spPr>
          <a:xfrm>
            <a:off x="5490267" y="3478700"/>
            <a:ext cx="1224136" cy="612858"/>
          </a:xfrm>
          <a:prstGeom prst="arc">
            <a:avLst>
              <a:gd name="adj1" fmla="val 1284437"/>
              <a:gd name="adj2" fmla="val 972237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9" name="TextBox 38"/>
          <p:cNvSpPr txBox="1"/>
          <p:nvPr/>
        </p:nvSpPr>
        <p:spPr>
          <a:xfrm>
            <a:off x="5771702" y="3710363"/>
            <a:ext cx="730424" cy="276999"/>
          </a:xfrm>
          <a:prstGeom prst="rect">
            <a:avLst/>
          </a:prstGeom>
          <a:noFill/>
        </p:spPr>
        <p:txBody>
          <a:bodyPr wrap="square" rtlCol="0">
            <a:spAutoFit/>
          </a:bodyPr>
          <a:lstStyle/>
          <a:p>
            <a:r>
              <a:rPr lang="en-US" sz="1200" b="1" dirty="0" smtClean="0">
                <a:solidFill>
                  <a:srgbClr val="7030A0"/>
                </a:solidFill>
              </a:rPr>
              <a:t>CES</a:t>
            </a:r>
            <a:endParaRPr lang="en-NZ" sz="1200" b="1" dirty="0">
              <a:solidFill>
                <a:srgbClr val="7030A0"/>
              </a:solidFill>
            </a:endParaRPr>
          </a:p>
        </p:txBody>
      </p:sp>
    </p:spTree>
    <p:extLst>
      <p:ext uri="{BB962C8B-B14F-4D97-AF65-F5344CB8AC3E}">
        <p14:creationId xmlns:p14="http://schemas.microsoft.com/office/powerpoint/2010/main" val="2858577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Land allocation</a:t>
            </a:r>
            <a:endParaRPr lang="en-US" dirty="0"/>
          </a:p>
        </p:txBody>
      </p:sp>
      <p:sp>
        <p:nvSpPr>
          <p:cNvPr id="3" name="Content Placeholder 2"/>
          <p:cNvSpPr>
            <a:spLocks noGrp="1"/>
          </p:cNvSpPr>
          <p:nvPr>
            <p:ph idx="1"/>
          </p:nvPr>
        </p:nvSpPr>
        <p:spPr>
          <a:xfrm>
            <a:off x="457200" y="1600201"/>
            <a:ext cx="8229600" cy="4709119"/>
          </a:xfrm>
        </p:spPr>
        <p:txBody>
          <a:bodyPr/>
          <a:lstStyle/>
          <a:p>
            <a:r>
              <a:rPr lang="en-US" sz="2000" dirty="0" smtClean="0"/>
              <a:t>Five types of land; assuming a composite land used in the sector production. The </a:t>
            </a:r>
            <a:r>
              <a:rPr lang="en-US" sz="2000" dirty="0" err="1" smtClean="0"/>
              <a:t>Armington</a:t>
            </a:r>
            <a:r>
              <a:rPr lang="en-US" sz="2000" dirty="0" smtClean="0"/>
              <a:t> substitution (</a:t>
            </a:r>
            <a:r>
              <a:rPr lang="en-US" sz="2000" u="sng" dirty="0" smtClean="0">
                <a:solidFill>
                  <a:srgbClr val="00B050"/>
                </a:solidFill>
              </a:rPr>
              <a:t>CET</a:t>
            </a:r>
            <a:r>
              <a:rPr lang="en-US" sz="2000" dirty="0" smtClean="0"/>
              <a:t>) is allowed for land allocation</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pPr marL="0" indent="0">
              <a:buNone/>
            </a:pP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420888"/>
            <a:ext cx="4592385" cy="3312367"/>
          </a:xfrm>
          <a:prstGeom prst="rect">
            <a:avLst/>
          </a:prstGeom>
        </p:spPr>
      </p:pic>
      <p:pic>
        <p:nvPicPr>
          <p:cNvPr id="5" name="Picture 4"/>
          <p:cNvPicPr>
            <a:picLocks noChangeAspect="1"/>
          </p:cNvPicPr>
          <p:nvPr/>
        </p:nvPicPr>
        <p:blipFill>
          <a:blip r:embed="rId3"/>
          <a:stretch>
            <a:fillRect/>
          </a:stretch>
        </p:blipFill>
        <p:spPr>
          <a:xfrm>
            <a:off x="4980394" y="2564904"/>
            <a:ext cx="3840078" cy="2246759"/>
          </a:xfrm>
          <a:prstGeom prst="rect">
            <a:avLst/>
          </a:prstGeom>
        </p:spPr>
      </p:pic>
      <p:pic>
        <p:nvPicPr>
          <p:cNvPr id="6" name="Picture 5"/>
          <p:cNvPicPr>
            <a:picLocks noChangeAspect="1"/>
          </p:cNvPicPr>
          <p:nvPr/>
        </p:nvPicPr>
        <p:blipFill>
          <a:blip r:embed="rId4"/>
          <a:stretch>
            <a:fillRect/>
          </a:stretch>
        </p:blipFill>
        <p:spPr>
          <a:xfrm>
            <a:off x="862012" y="5449042"/>
            <a:ext cx="7419975" cy="1104900"/>
          </a:xfrm>
          <a:prstGeom prst="rect">
            <a:avLst/>
          </a:prstGeom>
        </p:spPr>
      </p:pic>
    </p:spTree>
    <p:extLst>
      <p:ext uri="{BB962C8B-B14F-4D97-AF65-F5344CB8AC3E}">
        <p14:creationId xmlns:p14="http://schemas.microsoft.com/office/powerpoint/2010/main" val="3586823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Rest of world </a:t>
            </a:r>
            <a:endParaRPr lang="en-NZ" dirty="0"/>
          </a:p>
        </p:txBody>
      </p:sp>
      <p:sp>
        <p:nvSpPr>
          <p:cNvPr id="5" name="Content Placeholder 4"/>
          <p:cNvSpPr>
            <a:spLocks noGrp="1"/>
          </p:cNvSpPr>
          <p:nvPr>
            <p:ph idx="1"/>
          </p:nvPr>
        </p:nvSpPr>
        <p:spPr/>
        <p:txBody>
          <a:bodyPr/>
          <a:lstStyle/>
          <a:p>
            <a:r>
              <a:rPr lang="en-US" sz="2000" dirty="0" smtClean="0"/>
              <a:t>Domestic consumption: domestic output and imported goods (</a:t>
            </a:r>
            <a:r>
              <a:rPr lang="en-US" sz="2000" u="sng" dirty="0" smtClean="0">
                <a:solidFill>
                  <a:srgbClr val="00B050"/>
                </a:solidFill>
              </a:rPr>
              <a:t>CET</a:t>
            </a:r>
            <a:r>
              <a:rPr lang="en-US" sz="2000" dirty="0" smtClean="0"/>
              <a:t>)</a:t>
            </a:r>
          </a:p>
          <a:p>
            <a:r>
              <a:rPr lang="en-US" sz="2000" b="1" dirty="0" smtClean="0">
                <a:solidFill>
                  <a:srgbClr val="00B050"/>
                </a:solidFill>
              </a:rPr>
              <a:t>The exchange rate is endogenous, world price is exogenous</a:t>
            </a:r>
          </a:p>
          <a:p>
            <a:r>
              <a:rPr lang="en-US" sz="2000" dirty="0" smtClean="0"/>
              <a:t>Foreign </a:t>
            </a:r>
            <a:r>
              <a:rPr lang="en-US" sz="2000" dirty="0"/>
              <a:t>savings are </a:t>
            </a:r>
            <a:r>
              <a:rPr lang="en-US" sz="2000" dirty="0" smtClean="0"/>
              <a:t>exogenous</a:t>
            </a:r>
            <a:endParaRPr lang="en-US" sz="2000" b="1" dirty="0" smtClean="0">
              <a:solidFill>
                <a:srgbClr val="00B050"/>
              </a:solidFill>
            </a:endParaRPr>
          </a:p>
          <a:p>
            <a:r>
              <a:rPr lang="en-US" sz="2000" dirty="0"/>
              <a:t>Export consumption: exported output and domestic commodities (</a:t>
            </a:r>
            <a:r>
              <a:rPr lang="en-US" sz="2000" u="sng" dirty="0">
                <a:solidFill>
                  <a:srgbClr val="00B050"/>
                </a:solidFill>
              </a:rPr>
              <a:t>CET</a:t>
            </a:r>
            <a:r>
              <a:rPr lang="en-US" sz="2000" dirty="0"/>
              <a:t>)</a:t>
            </a:r>
          </a:p>
          <a:p>
            <a:endParaRPr lang="en-US" sz="2000" dirty="0" smtClean="0"/>
          </a:p>
          <a:p>
            <a:endParaRPr lang="en-US" sz="2000" dirty="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NZ" sz="2000" dirty="0"/>
          </a:p>
        </p:txBody>
      </p:sp>
    </p:spTree>
    <p:extLst>
      <p:ext uri="{BB962C8B-B14F-4D97-AF65-F5344CB8AC3E}">
        <p14:creationId xmlns:p14="http://schemas.microsoft.com/office/powerpoint/2010/main" val="3572690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Agents</a:t>
            </a:r>
            <a:endParaRPr lang="en-NZ" dirty="0"/>
          </a:p>
        </p:txBody>
      </p:sp>
      <p:sp>
        <p:nvSpPr>
          <p:cNvPr id="3" name="Content Placeholder 2"/>
          <p:cNvSpPr>
            <a:spLocks noGrp="1"/>
          </p:cNvSpPr>
          <p:nvPr>
            <p:ph idx="1"/>
          </p:nvPr>
        </p:nvSpPr>
        <p:spPr>
          <a:xfrm>
            <a:off x="457200" y="1600201"/>
            <a:ext cx="8229600" cy="4709119"/>
          </a:xfrm>
        </p:spPr>
        <p:txBody>
          <a:bodyPr/>
          <a:lstStyle/>
          <a:p>
            <a:r>
              <a:rPr lang="en-US" sz="2000" i="1" u="sng" dirty="0">
                <a:solidFill>
                  <a:srgbClr val="00B050"/>
                </a:solidFill>
              </a:rPr>
              <a:t>R</a:t>
            </a:r>
            <a:r>
              <a:rPr lang="en-US" sz="2000" i="1" u="sng" dirty="0" smtClean="0">
                <a:solidFill>
                  <a:srgbClr val="00B050"/>
                </a:solidFill>
              </a:rPr>
              <a:t>epresentative household</a:t>
            </a:r>
            <a:r>
              <a:rPr lang="en-US" sz="2000" dirty="0" smtClean="0"/>
              <a:t>: maximize utility, using the Linear expenditure system (LES) to seek the optimal level of commodity demand</a:t>
            </a:r>
          </a:p>
          <a:p>
            <a:endParaRPr lang="en-US" sz="2000" dirty="0" smtClean="0"/>
          </a:p>
          <a:p>
            <a:r>
              <a:rPr lang="en-US" sz="2000" i="1" u="sng" dirty="0" smtClean="0">
                <a:solidFill>
                  <a:srgbClr val="00B050"/>
                </a:solidFill>
              </a:rPr>
              <a:t>Government</a:t>
            </a:r>
            <a:r>
              <a:rPr lang="en-US" sz="2000" dirty="0"/>
              <a:t>: Supply capital, collect tax from production, income, carbon emission, Leontief </a:t>
            </a:r>
            <a:r>
              <a:rPr lang="en-US" sz="2000" dirty="0" smtClean="0"/>
              <a:t>consumption</a:t>
            </a:r>
          </a:p>
          <a:p>
            <a:endParaRPr lang="en-US" sz="2000" dirty="0"/>
          </a:p>
          <a:p>
            <a:r>
              <a:rPr lang="en-US" sz="2000" i="1" u="sng" dirty="0" smtClean="0">
                <a:solidFill>
                  <a:srgbClr val="00B050"/>
                </a:solidFill>
              </a:rPr>
              <a:t>Investment-Savings</a:t>
            </a:r>
            <a:r>
              <a:rPr lang="en-US" sz="2000" dirty="0" smtClean="0"/>
              <a:t>: </a:t>
            </a:r>
            <a:r>
              <a:rPr lang="en-US" sz="2000" dirty="0" err="1" smtClean="0"/>
              <a:t>Johanson</a:t>
            </a:r>
            <a:r>
              <a:rPr lang="en-US" sz="2000" dirty="0" smtClean="0"/>
              <a:t> macro-closure; exogenous investment and endogenous savings</a:t>
            </a:r>
          </a:p>
          <a:p>
            <a:endParaRPr lang="en-US" sz="2000" dirty="0" smtClean="0"/>
          </a:p>
          <a:p>
            <a:r>
              <a:rPr lang="en-US" sz="2000" i="1" u="sng" dirty="0" smtClean="0">
                <a:solidFill>
                  <a:srgbClr val="00B050"/>
                </a:solidFill>
              </a:rPr>
              <a:t>Enterprise</a:t>
            </a:r>
            <a:r>
              <a:rPr lang="en-US" sz="2000" dirty="0" smtClean="0"/>
              <a:t>: capital supplier</a:t>
            </a:r>
          </a:p>
          <a:p>
            <a:endParaRPr lang="en-US" sz="2000" dirty="0" smtClean="0"/>
          </a:p>
          <a:p>
            <a:r>
              <a:rPr lang="en-US" sz="2000" i="1" u="sng" dirty="0" smtClean="0">
                <a:solidFill>
                  <a:srgbClr val="00B050"/>
                </a:solidFill>
              </a:rPr>
              <a:t>Market clearing</a:t>
            </a:r>
            <a:r>
              <a:rPr lang="en-US" sz="2000" dirty="0" smtClean="0"/>
              <a:t>: both </a:t>
            </a:r>
            <a:r>
              <a:rPr lang="en-US" sz="2000" dirty="0"/>
              <a:t>factor and commodity markets clear</a:t>
            </a:r>
          </a:p>
          <a:p>
            <a:endParaRPr lang="en-US" sz="2000" dirty="0"/>
          </a:p>
          <a:p>
            <a:pPr marL="0" indent="0">
              <a:buNone/>
            </a:pPr>
            <a:endParaRPr lang="en-US" sz="2000" dirty="0"/>
          </a:p>
          <a:p>
            <a:pPr marL="0" indent="0">
              <a:buNone/>
            </a:pPr>
            <a:endParaRPr lang="en-US" sz="2000" dirty="0" smtClean="0"/>
          </a:p>
          <a:p>
            <a:endParaRPr lang="en-US" sz="2000" dirty="0" smtClean="0"/>
          </a:p>
          <a:p>
            <a:endParaRPr lang="en-US" sz="2000" dirty="0"/>
          </a:p>
          <a:p>
            <a:endParaRPr lang="en-US" sz="2000" dirty="0" smtClean="0"/>
          </a:p>
          <a:p>
            <a:endParaRPr lang="en-NZ" sz="2000" dirty="0"/>
          </a:p>
        </p:txBody>
      </p:sp>
    </p:spTree>
    <p:extLst>
      <p:ext uri="{BB962C8B-B14F-4D97-AF65-F5344CB8AC3E}">
        <p14:creationId xmlns:p14="http://schemas.microsoft.com/office/powerpoint/2010/main" val="2018863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forPlasma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PPTforPlasma (1)</Template>
  <TotalTime>1788</TotalTime>
  <Words>1469</Words>
  <Application>Microsoft Office PowerPoint</Application>
  <PresentationFormat>On-screen Show (4:3)</PresentationFormat>
  <Paragraphs>562</Paragraphs>
  <Slides>28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 Mäori</vt:lpstr>
      <vt:lpstr>SimSun</vt:lpstr>
      <vt:lpstr>Arial</vt:lpstr>
      <vt:lpstr>Calibri</vt:lpstr>
      <vt:lpstr>Cambria Math</vt:lpstr>
      <vt:lpstr>Times New Roman</vt:lpstr>
      <vt:lpstr>PPTforPlasma (1)</vt:lpstr>
      <vt:lpstr>Land use change between forestry and agriculture under the NZ ETS</vt:lpstr>
      <vt:lpstr>Motivation</vt:lpstr>
      <vt:lpstr>Model</vt:lpstr>
      <vt:lpstr>Sectors</vt:lpstr>
      <vt:lpstr>Forestry</vt:lpstr>
      <vt:lpstr>CGE production</vt:lpstr>
      <vt:lpstr>Land allocation</vt:lpstr>
      <vt:lpstr>Rest of world </vt:lpstr>
      <vt:lpstr>Agents</vt:lpstr>
      <vt:lpstr>Data</vt:lpstr>
      <vt:lpstr>Results - Forestry                                           </vt:lpstr>
      <vt:lpstr>Results - Land price change</vt:lpstr>
      <vt:lpstr>Results - Forestland change</vt:lpstr>
      <vt:lpstr>Results-Other land change</vt:lpstr>
      <vt:lpstr>Results-grassland change</vt:lpstr>
      <vt:lpstr>Results-scrubland change</vt:lpstr>
      <vt:lpstr>Results-cropland</vt:lpstr>
      <vt:lpstr>PowerPoint Presentation</vt:lpstr>
      <vt:lpstr>PowerPoint Presentation</vt:lpstr>
      <vt:lpstr>Commodity price</vt:lpstr>
      <vt:lpstr>PowerPoint Presentation</vt:lpstr>
      <vt:lpstr>Future work</vt:lpstr>
      <vt:lpstr>Appendix I (Forestry carbon  payment)</vt:lpstr>
      <vt:lpstr>Appendix II (Timber  production)</vt:lpstr>
      <vt:lpstr>Appendix -equations</vt:lpstr>
      <vt:lpstr>PowerPoint Presentation</vt:lpstr>
      <vt:lpstr>Market clearing</vt:lpstr>
      <vt:lpstr>Market clearing</vt:lpstr>
    </vt:vector>
  </TitlesOfParts>
  <Company>University of Auckland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Yue (Bonnie)</dc:creator>
  <cp:lastModifiedBy>Yue (Bonnie) Wang</cp:lastModifiedBy>
  <cp:revision>164</cp:revision>
  <dcterms:created xsi:type="dcterms:W3CDTF">2014-06-23T02:18:52Z</dcterms:created>
  <dcterms:modified xsi:type="dcterms:W3CDTF">2014-08-21T08:53:12Z</dcterms:modified>
</cp:coreProperties>
</file>