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39" r:id="rId2"/>
    <p:sldId id="497" r:id="rId3"/>
    <p:sldId id="494" r:id="rId4"/>
    <p:sldId id="500" r:id="rId5"/>
    <p:sldId id="501" r:id="rId6"/>
    <p:sldId id="521" r:id="rId7"/>
    <p:sldId id="505" r:id="rId8"/>
    <p:sldId id="522" r:id="rId9"/>
    <p:sldId id="506" r:id="rId10"/>
    <p:sldId id="480" r:id="rId11"/>
    <p:sldId id="474" r:id="rId12"/>
    <p:sldId id="507" r:id="rId13"/>
    <p:sldId id="485" r:id="rId14"/>
    <p:sldId id="518" r:id="rId15"/>
    <p:sldId id="523" r:id="rId16"/>
    <p:sldId id="524" r:id="rId17"/>
    <p:sldId id="525" r:id="rId18"/>
    <p:sldId id="486" r:id="rId19"/>
    <p:sldId id="509" r:id="rId20"/>
    <p:sldId id="510" r:id="rId21"/>
    <p:sldId id="512" r:id="rId22"/>
    <p:sldId id="513" r:id="rId23"/>
    <p:sldId id="526" r:id="rId24"/>
    <p:sldId id="504" r:id="rId25"/>
  </p:sldIdLst>
  <p:sldSz cx="9144000" cy="6858000" type="screen4x3"/>
  <p:notesSz cx="6807200" cy="9939338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8A8"/>
    <a:srgbClr val="CC3300"/>
    <a:srgbClr val="007150"/>
    <a:srgbClr val="5D680A"/>
    <a:srgbClr val="00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2" autoAdjust="0"/>
    <p:restoredTop sz="94686" autoAdjust="0"/>
  </p:normalViewPr>
  <p:slideViewPr>
    <p:cSldViewPr>
      <p:cViewPr varScale="1">
        <p:scale>
          <a:sx n="72" d="100"/>
          <a:sy n="72" d="100"/>
        </p:scale>
        <p:origin x="-1470" y="16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40" y="11867"/>
            <a:ext cx="2951224" cy="46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 defTabSz="927100">
              <a:defRPr sz="1000" i="1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979" y="11867"/>
            <a:ext cx="2951223" cy="46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927100">
              <a:defRPr sz="1000" i="1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40" y="9461357"/>
            <a:ext cx="2951224" cy="46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 defTabSz="927100">
              <a:defRPr sz="1000" i="1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979" y="9461357"/>
            <a:ext cx="2951223" cy="46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000" i="1">
                <a:latin typeface="Arial" pitchFamily="34" charset="0"/>
              </a:defRPr>
            </a:lvl1pPr>
          </a:lstStyle>
          <a:p>
            <a:fld id="{11DE4D4D-168F-4AB8-B08F-781259EDD2D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018978" y="9464745"/>
            <a:ext cx="764632" cy="25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7312" tIns="44450" rIns="87312" bIns="44450">
            <a:spAutoFit/>
          </a:bodyPr>
          <a:lstStyle/>
          <a:p>
            <a:pPr defTabSz="881063">
              <a:lnSpc>
                <a:spcPct val="90000"/>
              </a:lnSpc>
            </a:pPr>
            <a:r>
              <a:rPr lang="en-US" sz="1200">
                <a:latin typeface="Arial" pitchFamily="34" charset="0"/>
              </a:rPr>
              <a:t>Page </a:t>
            </a:r>
            <a:fld id="{7C49EC93-1AA5-4F34-B0FC-4F73E76F3419}" type="slidenum">
              <a:rPr lang="en-US" sz="1200">
                <a:latin typeface="Arial" pitchFamily="34" charset="0"/>
              </a:rPr>
              <a:pPr defTabSz="881063">
                <a:lnSpc>
                  <a:spcPct val="90000"/>
                </a:lnSpc>
              </a:pPr>
              <a:t>‹#›</a:t>
            </a:fld>
            <a:endParaRPr lang="en-US" sz="12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657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40" y="11867"/>
            <a:ext cx="2951224" cy="46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 defTabSz="771525">
              <a:defRPr sz="1000" i="1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979" y="11867"/>
            <a:ext cx="2951223" cy="46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71525">
              <a:defRPr sz="1000" i="1"/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40" y="9461357"/>
            <a:ext cx="2951224" cy="46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 defTabSz="771525">
              <a:defRPr sz="1000" i="1"/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979" y="9461357"/>
            <a:ext cx="2951223" cy="46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71525">
              <a:defRPr sz="1000" i="1"/>
            </a:lvl1pPr>
          </a:lstStyle>
          <a:p>
            <a:fld id="{478A1CD9-3CC8-4449-B29F-D892FC1B95A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755" y="4723899"/>
            <a:ext cx="4994614" cy="3915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018978" y="9464745"/>
            <a:ext cx="764632" cy="25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7312" tIns="44450" rIns="87312" bIns="44450">
            <a:spAutoFit/>
          </a:bodyPr>
          <a:lstStyle/>
          <a:p>
            <a:pPr defTabSz="881063">
              <a:lnSpc>
                <a:spcPct val="90000"/>
              </a:lnSpc>
            </a:pPr>
            <a:r>
              <a:rPr lang="en-US" sz="1200">
                <a:latin typeface="Arial" pitchFamily="34" charset="0"/>
              </a:rPr>
              <a:t>Page </a:t>
            </a:r>
            <a:fld id="{2E020FBB-460E-431B-8AB3-DAEC05D69529}" type="slidenum">
              <a:rPr lang="en-US" sz="1200">
                <a:latin typeface="Arial" pitchFamily="34" charset="0"/>
              </a:rPr>
              <a:pPr defTabSz="881063">
                <a:lnSpc>
                  <a:spcPct val="90000"/>
                </a:lnSpc>
              </a:pPr>
              <a:t>‹#›</a:t>
            </a:fld>
            <a:endParaRPr lang="en-US" sz="1200">
              <a:latin typeface="Arial" pitchFamily="34" charset="0"/>
            </a:endParaRPr>
          </a:p>
        </p:txBody>
      </p:sp>
      <p:sp>
        <p:nvSpPr>
          <p:cNvPr id="2056" name="Rectangle 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0613" y="873125"/>
            <a:ext cx="4624387" cy="3470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28204467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27100" rtl="0" eaLnBrk="0" fontAlgn="base" hangingPunct="0">
      <a:lnSpc>
        <a:spcPct val="88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60375" algn="l" defTabSz="927100" rtl="0" eaLnBrk="0" fontAlgn="base" hangingPunct="0">
      <a:lnSpc>
        <a:spcPct val="88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20750" algn="l" defTabSz="927100" rtl="0" eaLnBrk="0" fontAlgn="base" hangingPunct="0">
      <a:lnSpc>
        <a:spcPct val="88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81125" algn="l" defTabSz="927100" rtl="0" eaLnBrk="0" fontAlgn="base" hangingPunct="0">
      <a:lnSpc>
        <a:spcPct val="88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41500" algn="l" defTabSz="927100" rtl="0" eaLnBrk="0" fontAlgn="base" hangingPunct="0">
      <a:lnSpc>
        <a:spcPct val="88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A1CD9-3CC8-4449-B29F-D892FC1B95A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A7B0C-7120-431C-A555-C09FF4CED0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D99938-3F87-4D21-ABE4-B399C46BB7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28600"/>
            <a:ext cx="20193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9055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64BEF-213B-431F-BC0A-54B3CF54EE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0DD34-1607-4115-8137-C6335B216F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7A991-C0EE-4942-B357-CD624954C9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3962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962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00A6E-0847-4EEE-BC26-5B21E84935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6A410-879F-47B4-B67D-2981EDEB89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719B6-F582-41E2-8D5B-E1C7E80588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32F13-624A-4239-ABEC-14E1EFA9CF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46375-5AE3-4A36-B9DF-C52CED88C5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EDF19-C04A-48F4-89BB-C30611D446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defTabSz="762000">
              <a:defRPr sz="1400"/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fld id="{9070F131-CD83-46F2-AF44-82D69AD255C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62" name="Group 38"/>
          <p:cNvGrpSpPr>
            <a:grpSpLocks/>
          </p:cNvGrpSpPr>
          <p:nvPr/>
        </p:nvGrpSpPr>
        <p:grpSpPr bwMode="auto">
          <a:xfrm>
            <a:off x="0" y="0"/>
            <a:ext cx="9131300" cy="6845300"/>
            <a:chOff x="0" y="0"/>
            <a:chExt cx="5752" cy="4312"/>
          </a:xfrm>
        </p:grpSpPr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49" cy="4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grpSp>
          <p:nvGrpSpPr>
            <p:cNvPr id="1061" name="Group 37"/>
            <p:cNvGrpSpPr>
              <a:grpSpLocks/>
            </p:cNvGrpSpPr>
            <p:nvPr/>
          </p:nvGrpSpPr>
          <p:grpSpPr bwMode="auto">
            <a:xfrm>
              <a:off x="2" y="2"/>
              <a:ext cx="5750" cy="4310"/>
              <a:chOff x="2" y="2"/>
              <a:chExt cx="5750" cy="4310"/>
            </a:xfrm>
          </p:grpSpPr>
          <p:sp>
            <p:nvSpPr>
              <p:cNvPr id="1030" name="Line 6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130" cy="13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418" cy="418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718" cy="718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33" name="Line 9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1042" cy="1042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34" name="Line 10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1366" cy="1366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35" name="Line 11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1714" cy="1714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36" name="Line 12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2050" cy="205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37" name="Line 13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2386" cy="2386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38" name="Line 14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2722" cy="2722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39" name="Line 15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3082" cy="3082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40" name="Line 16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3430" cy="343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41" name="Line 17"/>
              <p:cNvSpPr>
                <a:spLocks noChangeShapeType="1"/>
              </p:cNvSpPr>
              <p:nvPr/>
            </p:nvSpPr>
            <p:spPr bwMode="auto">
              <a:xfrm flipH="1">
                <a:off x="2" y="2"/>
                <a:ext cx="3766" cy="3766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42" name="Line 18"/>
              <p:cNvSpPr>
                <a:spLocks noChangeShapeType="1"/>
              </p:cNvSpPr>
              <p:nvPr/>
            </p:nvSpPr>
            <p:spPr bwMode="auto">
              <a:xfrm flipH="1">
                <a:off x="2" y="14"/>
                <a:ext cx="4090" cy="409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43" name="Line 19"/>
              <p:cNvSpPr>
                <a:spLocks noChangeShapeType="1"/>
              </p:cNvSpPr>
              <p:nvPr/>
            </p:nvSpPr>
            <p:spPr bwMode="auto">
              <a:xfrm flipH="1">
                <a:off x="118" y="2"/>
                <a:ext cx="4310" cy="431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44" name="Line 20"/>
              <p:cNvSpPr>
                <a:spLocks noChangeShapeType="1"/>
              </p:cNvSpPr>
              <p:nvPr/>
            </p:nvSpPr>
            <p:spPr bwMode="auto">
              <a:xfrm flipH="1">
                <a:off x="430" y="2"/>
                <a:ext cx="4310" cy="431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45" name="Line 21"/>
              <p:cNvSpPr>
                <a:spLocks noChangeShapeType="1"/>
              </p:cNvSpPr>
              <p:nvPr/>
            </p:nvSpPr>
            <p:spPr bwMode="auto">
              <a:xfrm flipH="1">
                <a:off x="730" y="2"/>
                <a:ext cx="4310" cy="431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46" name="Line 22"/>
              <p:cNvSpPr>
                <a:spLocks noChangeShapeType="1"/>
              </p:cNvSpPr>
              <p:nvPr/>
            </p:nvSpPr>
            <p:spPr bwMode="auto">
              <a:xfrm flipH="1">
                <a:off x="1054" y="2"/>
                <a:ext cx="4310" cy="431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47" name="Line 23"/>
              <p:cNvSpPr>
                <a:spLocks noChangeShapeType="1"/>
              </p:cNvSpPr>
              <p:nvPr/>
            </p:nvSpPr>
            <p:spPr bwMode="auto">
              <a:xfrm flipH="1">
                <a:off x="1387" y="2"/>
                <a:ext cx="4310" cy="431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48" name="Line 24"/>
              <p:cNvSpPr>
                <a:spLocks noChangeShapeType="1"/>
              </p:cNvSpPr>
              <p:nvPr/>
            </p:nvSpPr>
            <p:spPr bwMode="auto">
              <a:xfrm flipH="1">
                <a:off x="1718" y="278"/>
                <a:ext cx="4034" cy="4034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49" name="Line 25"/>
              <p:cNvSpPr>
                <a:spLocks noChangeShapeType="1"/>
              </p:cNvSpPr>
              <p:nvPr/>
            </p:nvSpPr>
            <p:spPr bwMode="auto">
              <a:xfrm flipH="1">
                <a:off x="2042" y="602"/>
                <a:ext cx="3710" cy="371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50" name="Line 26"/>
              <p:cNvSpPr>
                <a:spLocks noChangeShapeType="1"/>
              </p:cNvSpPr>
              <p:nvPr/>
            </p:nvSpPr>
            <p:spPr bwMode="auto">
              <a:xfrm flipH="1">
                <a:off x="2366" y="926"/>
                <a:ext cx="3386" cy="3386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51" name="Line 27"/>
              <p:cNvSpPr>
                <a:spLocks noChangeShapeType="1"/>
              </p:cNvSpPr>
              <p:nvPr/>
            </p:nvSpPr>
            <p:spPr bwMode="auto">
              <a:xfrm flipH="1">
                <a:off x="2702" y="1262"/>
                <a:ext cx="3050" cy="305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52" name="Line 28"/>
              <p:cNvSpPr>
                <a:spLocks noChangeShapeType="1"/>
              </p:cNvSpPr>
              <p:nvPr/>
            </p:nvSpPr>
            <p:spPr bwMode="auto">
              <a:xfrm flipH="1">
                <a:off x="3053" y="1613"/>
                <a:ext cx="2694" cy="2693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53" name="Line 29"/>
              <p:cNvSpPr>
                <a:spLocks noChangeShapeType="1"/>
              </p:cNvSpPr>
              <p:nvPr/>
            </p:nvSpPr>
            <p:spPr bwMode="auto">
              <a:xfrm flipH="1">
                <a:off x="3398" y="1958"/>
                <a:ext cx="2354" cy="2354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54" name="Line 30"/>
              <p:cNvSpPr>
                <a:spLocks noChangeShapeType="1"/>
              </p:cNvSpPr>
              <p:nvPr/>
            </p:nvSpPr>
            <p:spPr bwMode="auto">
              <a:xfrm flipH="1">
                <a:off x="3734" y="2294"/>
                <a:ext cx="2018" cy="2018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55" name="Line 31"/>
              <p:cNvSpPr>
                <a:spLocks noChangeShapeType="1"/>
              </p:cNvSpPr>
              <p:nvPr/>
            </p:nvSpPr>
            <p:spPr bwMode="auto">
              <a:xfrm flipH="1">
                <a:off x="4070" y="2630"/>
                <a:ext cx="1682" cy="1682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56" name="Line 32"/>
              <p:cNvSpPr>
                <a:spLocks noChangeShapeType="1"/>
              </p:cNvSpPr>
              <p:nvPr/>
            </p:nvSpPr>
            <p:spPr bwMode="auto">
              <a:xfrm flipH="1">
                <a:off x="4394" y="2954"/>
                <a:ext cx="1358" cy="1358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57" name="Line 33"/>
              <p:cNvSpPr>
                <a:spLocks noChangeShapeType="1"/>
              </p:cNvSpPr>
              <p:nvPr/>
            </p:nvSpPr>
            <p:spPr bwMode="auto">
              <a:xfrm flipH="1">
                <a:off x="4730" y="3290"/>
                <a:ext cx="1022" cy="1022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58" name="Line 34"/>
              <p:cNvSpPr>
                <a:spLocks noChangeShapeType="1"/>
              </p:cNvSpPr>
              <p:nvPr/>
            </p:nvSpPr>
            <p:spPr bwMode="auto">
              <a:xfrm flipH="1">
                <a:off x="5030" y="3590"/>
                <a:ext cx="722" cy="722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59" name="Line 35"/>
              <p:cNvSpPr>
                <a:spLocks noChangeShapeType="1"/>
              </p:cNvSpPr>
              <p:nvPr/>
            </p:nvSpPr>
            <p:spPr bwMode="auto">
              <a:xfrm flipH="1">
                <a:off x="5342" y="3902"/>
                <a:ext cx="410" cy="410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60" name="Line 36"/>
              <p:cNvSpPr>
                <a:spLocks noChangeShapeType="1"/>
              </p:cNvSpPr>
              <p:nvPr/>
            </p:nvSpPr>
            <p:spPr bwMode="auto">
              <a:xfrm flipH="1">
                <a:off x="5630" y="4190"/>
                <a:ext cx="122" cy="122"/>
              </a:xfrm>
              <a:prstGeom prst="line">
                <a:avLst/>
              </a:prstGeom>
              <a:noFill/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</p:grpSp>
      </p:grpSp>
      <p:sp>
        <p:nvSpPr>
          <p:cNvPr id="106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8077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64" name="Rectangle 4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447800"/>
            <a:ext cx="8077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 useBgFill="1">
        <p:nvSpPr>
          <p:cNvPr id="1065" name="Rectangle 41"/>
          <p:cNvSpPr>
            <a:spLocks noChangeArrowheads="1"/>
          </p:cNvSpPr>
          <p:nvPr/>
        </p:nvSpPr>
        <p:spPr bwMode="auto">
          <a:xfrm>
            <a:off x="76200" y="6415088"/>
            <a:ext cx="457200" cy="64135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908050">
              <a:spcBef>
                <a:spcPct val="50000"/>
              </a:spcBef>
            </a:pPr>
            <a:fld id="{4A554F5D-3A0F-4F73-A821-E01266D9AE71}" type="slidenum">
              <a:rPr lang="en-US" sz="1800" b="1">
                <a:latin typeface="Arial" pitchFamily="34" charset="0"/>
              </a:rPr>
              <a:pPr defTabSz="908050">
                <a:spcBef>
                  <a:spcPct val="50000"/>
                </a:spcBef>
              </a:pPr>
              <a:t>‹#›</a:t>
            </a:fld>
            <a:endParaRPr lang="en-US" sz="1800" b="1">
              <a:latin typeface="Arial" pitchFamily="34" charset="0"/>
            </a:endParaRPr>
          </a:p>
        </p:txBody>
      </p:sp>
      <p:sp>
        <p:nvSpPr>
          <p:cNvPr id="1066" name="Oval 42"/>
          <p:cNvSpPr>
            <a:spLocks noChangeArrowheads="1"/>
          </p:cNvSpPr>
          <p:nvPr/>
        </p:nvSpPr>
        <p:spPr bwMode="auto">
          <a:xfrm>
            <a:off x="8197850" y="196850"/>
            <a:ext cx="673100" cy="368300"/>
          </a:xfrm>
          <a:prstGeom prst="ellipse">
            <a:avLst/>
          </a:prstGeom>
          <a:solidFill>
            <a:srgbClr val="00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defTabSz="908050"/>
            <a:r>
              <a:rPr lang="en-US" sz="1800" b="1" i="1">
                <a:solidFill>
                  <a:srgbClr val="000000"/>
                </a:solidFill>
                <a:latin typeface="Book Antiqua" pitchFamily="18" charset="0"/>
              </a:rPr>
              <a:t>CoPS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08050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908050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entury Schoolbook" pitchFamily="18" charset="0"/>
        </a:defRPr>
      </a:lvl2pPr>
      <a:lvl3pPr algn="ctr" defTabSz="908050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entury Schoolbook" pitchFamily="18" charset="0"/>
        </a:defRPr>
      </a:lvl3pPr>
      <a:lvl4pPr algn="ctr" defTabSz="908050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entury Schoolbook" pitchFamily="18" charset="0"/>
        </a:defRPr>
      </a:lvl4pPr>
      <a:lvl5pPr algn="ctr" defTabSz="908050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entury Schoolbook" pitchFamily="18" charset="0"/>
        </a:defRPr>
      </a:lvl5pPr>
      <a:lvl6pPr marL="457200" algn="ctr" defTabSz="908050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entury Schoolbook" pitchFamily="18" charset="0"/>
        </a:defRPr>
      </a:lvl6pPr>
      <a:lvl7pPr marL="914400" algn="ctr" defTabSz="908050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entury Schoolbook" pitchFamily="18" charset="0"/>
        </a:defRPr>
      </a:lvl7pPr>
      <a:lvl8pPr marL="1371600" algn="ctr" defTabSz="908050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entury Schoolbook" pitchFamily="18" charset="0"/>
        </a:defRPr>
      </a:lvl8pPr>
      <a:lvl9pPr marL="1828800" algn="ctr" defTabSz="908050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entury Schoolbook" pitchFamily="18" charset="0"/>
        </a:defRPr>
      </a:lvl9pPr>
    </p:titleStyle>
    <p:bodyStyle>
      <a:lvl1pPr marL="282575" indent="-282575" algn="l" defTabSz="908050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Clr>
          <a:schemeClr val="tx2"/>
        </a:buClr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79450" indent="-225425" algn="l" defTabSz="908050" rtl="0" eaLnBrk="0" fontAlgn="base" hangingPunct="0">
        <a:spcBef>
          <a:spcPct val="4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33475" indent="-225425" algn="l" defTabSz="908050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</a:defRPr>
      </a:lvl3pPr>
      <a:lvl4pPr marL="1530350" indent="-169863" algn="l" defTabSz="908050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Clr>
          <a:schemeClr val="tx2"/>
        </a:buClr>
        <a:buFont typeface="Wingdings" pitchFamily="2" charset="2"/>
        <a:buChar char="n"/>
        <a:defRPr sz="1400" b="1">
          <a:solidFill>
            <a:schemeClr val="tx1"/>
          </a:solidFill>
          <a:latin typeface="+mn-lt"/>
        </a:defRPr>
      </a:lvl4pPr>
      <a:lvl5pPr marL="1984375" indent="-171450" algn="l" defTabSz="908050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Clr>
          <a:schemeClr val="tx2"/>
        </a:buClr>
        <a:buFont typeface="Wingdings" pitchFamily="2" charset="2"/>
        <a:buChar char="n"/>
        <a:defRPr sz="1400" b="1">
          <a:solidFill>
            <a:schemeClr val="tx1"/>
          </a:solidFill>
          <a:latin typeface="+mn-lt"/>
        </a:defRPr>
      </a:lvl5pPr>
      <a:lvl6pPr marL="2441575" indent="-171450" algn="l" defTabSz="908050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Clr>
          <a:schemeClr val="tx2"/>
        </a:buClr>
        <a:buFont typeface="Wingdings" pitchFamily="2" charset="2"/>
        <a:buChar char="n"/>
        <a:defRPr sz="1400" b="1">
          <a:solidFill>
            <a:schemeClr val="tx1"/>
          </a:solidFill>
          <a:latin typeface="+mn-lt"/>
        </a:defRPr>
      </a:lvl6pPr>
      <a:lvl7pPr marL="2898775" indent="-171450" algn="l" defTabSz="908050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Clr>
          <a:schemeClr val="tx2"/>
        </a:buClr>
        <a:buFont typeface="Wingdings" pitchFamily="2" charset="2"/>
        <a:buChar char="n"/>
        <a:defRPr sz="1400" b="1">
          <a:solidFill>
            <a:schemeClr val="tx1"/>
          </a:solidFill>
          <a:latin typeface="+mn-lt"/>
        </a:defRPr>
      </a:lvl7pPr>
      <a:lvl8pPr marL="3355975" indent="-171450" algn="l" defTabSz="908050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Clr>
          <a:schemeClr val="tx2"/>
        </a:buClr>
        <a:buFont typeface="Wingdings" pitchFamily="2" charset="2"/>
        <a:buChar char="n"/>
        <a:defRPr sz="1400" b="1">
          <a:solidFill>
            <a:schemeClr val="tx1"/>
          </a:solidFill>
          <a:latin typeface="+mn-lt"/>
        </a:defRPr>
      </a:lvl8pPr>
      <a:lvl9pPr marL="3813175" indent="-171450" algn="l" defTabSz="908050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Clr>
          <a:schemeClr val="tx2"/>
        </a:buClr>
        <a:buFont typeface="Wingdings" pitchFamily="2" charset="2"/>
        <a:buChar char="n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psmodels.com/archivep/tpmj0140.zip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4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5.docx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6.docx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7.docx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Word_Document8.docx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9.emf"/><Relationship Id="rId4" Type="http://schemas.openxmlformats.org/officeDocument/2006/relationships/package" Target="../embeddings/Microsoft_Word_Document9.docx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package" Target="../embeddings/Microsoft_Word_Document10.docx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package" Target="../embeddings/Microsoft_Word_Document11.docx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2.doc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3.docx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en-A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Modern trade theory for CGE modelling: the </a:t>
            </a:r>
            <a:r>
              <a:rPr lang="en-AU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Armington</a:t>
            </a:r>
            <a:r>
              <a:rPr lang="en-A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, Krugman and </a:t>
            </a:r>
            <a:r>
              <a:rPr lang="en-AU" sz="2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Melitz</a:t>
            </a:r>
            <a:r>
              <a:rPr lang="en-A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models</a:t>
            </a:r>
            <a:endParaRPr lang="en-AU" sz="2400" dirty="0"/>
          </a:p>
        </p:txBody>
      </p:sp>
      <p:sp>
        <p:nvSpPr>
          <p:cNvPr id="5" name="Rectangle 4"/>
          <p:cNvSpPr/>
          <p:nvPr/>
        </p:nvSpPr>
        <p:spPr>
          <a:xfrm>
            <a:off x="532874" y="1484784"/>
            <a:ext cx="7848872" cy="4991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ts val="600"/>
              </a:spcBef>
            </a:pPr>
            <a:r>
              <a:rPr lang="en-AU" sz="2400" b="1" dirty="0" smtClean="0">
                <a:solidFill>
                  <a:srgbClr val="000000"/>
                </a:solidFill>
                <a:latin typeface="Times New Roman" pitchFamily="18" charset="0"/>
              </a:rPr>
              <a:t>by </a:t>
            </a:r>
          </a:p>
          <a:p>
            <a:pPr lvl="0" algn="ctr" eaLnBrk="0" fontAlgn="base" hangingPunct="0">
              <a:spcBef>
                <a:spcPts val="0"/>
              </a:spcBef>
            </a:pPr>
            <a:r>
              <a:rPr lang="en-AU" sz="2400" b="1" dirty="0" smtClean="0">
                <a:solidFill>
                  <a:srgbClr val="000000"/>
                </a:solidFill>
                <a:latin typeface="Times New Roman" pitchFamily="18" charset="0"/>
              </a:rPr>
              <a:t>Peter B. Dixon, Michael Jerie and Maureen T. </a:t>
            </a:r>
            <a:r>
              <a:rPr lang="en-AU" sz="2400" b="1" dirty="0" err="1" smtClean="0">
                <a:solidFill>
                  <a:srgbClr val="000000"/>
                </a:solidFill>
                <a:latin typeface="Times New Roman" pitchFamily="18" charset="0"/>
              </a:rPr>
              <a:t>Rimmer</a:t>
            </a:r>
            <a:endParaRPr lang="en-AU" sz="2400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0" algn="ctr" eaLnBrk="0" fontAlgn="base" hangingPunct="0">
              <a:spcBef>
                <a:spcPts val="0"/>
              </a:spcBef>
            </a:pPr>
            <a:endParaRPr lang="en-AU" sz="2400" b="1" dirty="0">
              <a:solidFill>
                <a:srgbClr val="000000"/>
              </a:solidFill>
            </a:endParaRPr>
          </a:p>
          <a:p>
            <a:pPr lvl="0" algn="ctr" eaLnBrk="0" fontAlgn="base" hangingPunct="0">
              <a:spcBef>
                <a:spcPts val="0"/>
              </a:spcBef>
            </a:pPr>
            <a:r>
              <a:rPr lang="en-AU" sz="2400" b="1" dirty="0" smtClean="0">
                <a:solidFill>
                  <a:srgbClr val="000000"/>
                </a:solidFill>
                <a:latin typeface="Times New Roman" pitchFamily="18" charset="0"/>
              </a:rPr>
              <a:t>presentation by </a:t>
            </a:r>
          </a:p>
          <a:p>
            <a:pPr lvl="0" algn="ctr" eaLnBrk="0" fontAlgn="base" hangingPunct="0">
              <a:spcBef>
                <a:spcPts val="0"/>
              </a:spcBef>
            </a:pPr>
            <a:r>
              <a:rPr lang="en-AU" sz="2400" b="1" dirty="0" smtClean="0">
                <a:solidFill>
                  <a:srgbClr val="000000"/>
                </a:solidFill>
              </a:rPr>
              <a:t>Peter B. Dixon</a:t>
            </a:r>
          </a:p>
          <a:p>
            <a:pPr lvl="0" algn="ctr" eaLnBrk="0" fontAlgn="base" hangingPunct="0">
              <a:spcBef>
                <a:spcPts val="0"/>
              </a:spcBef>
            </a:pPr>
            <a:r>
              <a:rPr lang="en-AU" sz="2400" b="1" dirty="0" smtClean="0">
                <a:solidFill>
                  <a:srgbClr val="000000"/>
                </a:solidFill>
                <a:latin typeface="Times New Roman" pitchFamily="18" charset="0"/>
              </a:rPr>
              <a:t>CGE modelling workshop</a:t>
            </a:r>
          </a:p>
          <a:p>
            <a:pPr lvl="0" algn="ctr" eaLnBrk="0" fontAlgn="base" hangingPunct="0">
              <a:spcBef>
                <a:spcPts val="0"/>
              </a:spcBef>
            </a:pPr>
            <a:r>
              <a:rPr lang="en-AU" sz="2400" b="1" dirty="0" smtClean="0">
                <a:solidFill>
                  <a:srgbClr val="000000"/>
                </a:solidFill>
              </a:rPr>
              <a:t>Victoria University</a:t>
            </a:r>
          </a:p>
          <a:p>
            <a:pPr lvl="0" algn="ctr" eaLnBrk="0" fontAlgn="base" hangingPunct="0">
              <a:spcBef>
                <a:spcPts val="0"/>
              </a:spcBef>
            </a:pPr>
            <a:r>
              <a:rPr lang="en-AU" sz="2400" b="1" dirty="0" smtClean="0">
                <a:solidFill>
                  <a:srgbClr val="000000"/>
                </a:solidFill>
                <a:latin typeface="Times New Roman" pitchFamily="18" charset="0"/>
              </a:rPr>
              <a:t>August 11, 2014</a:t>
            </a:r>
          </a:p>
          <a:p>
            <a:pPr lvl="0" algn="ctr" eaLnBrk="0" fontAlgn="base" hangingPunct="0">
              <a:spcBef>
                <a:spcPts val="600"/>
              </a:spcBef>
            </a:pPr>
            <a:endParaRPr lang="en-AU" sz="2400" b="1" dirty="0">
              <a:solidFill>
                <a:srgbClr val="000000"/>
              </a:solidFill>
            </a:endParaRPr>
          </a:p>
          <a:p>
            <a:pPr lvl="0" algn="ctr" eaLnBrk="0" fontAlgn="base" hangingPunct="0">
              <a:spcBef>
                <a:spcPts val="600"/>
              </a:spcBef>
            </a:pPr>
            <a:r>
              <a:rPr lang="en-AU" sz="1600" dirty="0" smtClean="0">
                <a:solidFill>
                  <a:srgbClr val="000000"/>
                </a:solidFill>
              </a:rPr>
              <a:t>The paper and zips of selected GEMPACK computations  reported in the paper are at </a:t>
            </a:r>
            <a:r>
              <a:rPr lang="en-AU" sz="1600" dirty="0">
                <a:solidFill>
                  <a:srgbClr val="0000FF"/>
                </a:solidFill>
                <a:hlinkClick r:id="rId2"/>
              </a:rPr>
              <a:t>http://www.copsmodels.com/archivep/tpmj0140.zip</a:t>
            </a:r>
            <a:r>
              <a:rPr lang="en-AU" sz="1600" dirty="0"/>
              <a:t> </a:t>
            </a:r>
            <a:endParaRPr lang="en-AU" sz="1600" dirty="0" smtClean="0"/>
          </a:p>
          <a:p>
            <a:pPr lvl="0" algn="l">
              <a:spcBef>
                <a:spcPts val="1000"/>
              </a:spcBef>
            </a:pPr>
            <a:r>
              <a:rPr lang="en-AU" sz="1600" dirty="0" smtClean="0"/>
              <a:t>The Open Economy lectures based on the paper were delivered by Peter Dixon at the Institute for Applied International Trade, Beijing, December 9, 2013</a:t>
            </a:r>
          </a:p>
          <a:p>
            <a:pPr lvl="0" algn="l">
              <a:spcBef>
                <a:spcPts val="0"/>
              </a:spcBef>
            </a:pPr>
            <a:endParaRPr lang="en-US" sz="20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43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077200" cy="990600"/>
          </a:xfrm>
        </p:spPr>
        <p:txBody>
          <a:bodyPr/>
          <a:lstStyle/>
          <a:p>
            <a:r>
              <a:rPr lang="en-AU" sz="2800" dirty="0" err="1" smtClean="0">
                <a:solidFill>
                  <a:srgbClr val="0000FF"/>
                </a:solidFill>
              </a:rPr>
              <a:t>Balistreri-Ruthford</a:t>
            </a:r>
            <a:r>
              <a:rPr lang="en-AU" sz="2800" dirty="0" smtClean="0">
                <a:solidFill>
                  <a:srgbClr val="0000FF"/>
                </a:solidFill>
              </a:rPr>
              <a:t> decomposition method for solving GE models with </a:t>
            </a:r>
            <a:r>
              <a:rPr lang="en-AU" sz="2800" dirty="0" err="1" smtClean="0">
                <a:solidFill>
                  <a:srgbClr val="0000FF"/>
                </a:solidFill>
              </a:rPr>
              <a:t>Melitz</a:t>
            </a:r>
            <a:r>
              <a:rPr lang="en-AU" sz="2800" dirty="0" smtClean="0">
                <a:solidFill>
                  <a:srgbClr val="0000FF"/>
                </a:solidFill>
              </a:rPr>
              <a:t> sectors</a:t>
            </a:r>
            <a:endParaRPr lang="en-AU" sz="2800" baseline="-25000" dirty="0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772816"/>
            <a:ext cx="836686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AU" sz="2000" b="1" dirty="0"/>
              <a:t>B&amp;R start by solving each </a:t>
            </a:r>
            <a:r>
              <a:rPr lang="en-AU" sz="2000" b="1" dirty="0" err="1"/>
              <a:t>Melitz</a:t>
            </a:r>
            <a:r>
              <a:rPr lang="en-AU" sz="2000" b="1" dirty="0"/>
              <a:t> sector based on initial guesses of wage rates and overall demand for sectoral product  </a:t>
            </a:r>
            <a:endParaRPr lang="en-AU" sz="2000" dirty="0"/>
          </a:p>
          <a:p>
            <a:pPr algn="l"/>
            <a:r>
              <a:rPr lang="en-AU" sz="2000" b="1" dirty="0"/>
              <a:t> </a:t>
            </a:r>
            <a:endParaRPr lang="en-AU" sz="2000" dirty="0"/>
          </a:p>
          <a:p>
            <a:pPr algn="l"/>
            <a:r>
              <a:rPr lang="en-AU" sz="2000" b="1" dirty="0"/>
              <a:t>These </a:t>
            </a:r>
            <a:r>
              <a:rPr lang="en-AU" sz="2000" b="1" dirty="0" err="1"/>
              <a:t>Melitz</a:t>
            </a:r>
            <a:r>
              <a:rPr lang="en-AU" sz="2000" b="1" dirty="0"/>
              <a:t> computations generate estimates of sectoral productivity and other sectoral variables which are transferred into an </a:t>
            </a:r>
            <a:r>
              <a:rPr lang="en-AU" sz="2000" b="1" dirty="0" err="1"/>
              <a:t>Armington</a:t>
            </a:r>
            <a:r>
              <a:rPr lang="en-AU" sz="2000" b="1" dirty="0"/>
              <a:t> multi-sectoral general equilibrium model  </a:t>
            </a:r>
            <a:endParaRPr lang="en-AU" sz="2000" dirty="0"/>
          </a:p>
          <a:p>
            <a:pPr algn="l"/>
            <a:r>
              <a:rPr lang="en-AU" sz="2000" b="1" dirty="0"/>
              <a:t> </a:t>
            </a:r>
            <a:endParaRPr lang="en-AU" sz="2000" dirty="0"/>
          </a:p>
          <a:p>
            <a:pPr algn="l"/>
            <a:r>
              <a:rPr lang="en-AU" sz="2000" b="1" dirty="0"/>
              <a:t>The </a:t>
            </a:r>
            <a:r>
              <a:rPr lang="en-AU" sz="2000" b="1" dirty="0" err="1"/>
              <a:t>Armington</a:t>
            </a:r>
            <a:r>
              <a:rPr lang="en-AU" sz="2000" b="1" dirty="0"/>
              <a:t> model is solved to generate estimates of wage rates and overall demand for sectoral product which are fed back into the </a:t>
            </a:r>
            <a:r>
              <a:rPr lang="en-AU" sz="2000" b="1" dirty="0" err="1"/>
              <a:t>Melitz</a:t>
            </a:r>
            <a:r>
              <a:rPr lang="en-AU" sz="2000" b="1" dirty="0"/>
              <a:t> sectoral computations.  </a:t>
            </a:r>
            <a:endParaRPr lang="en-AU" sz="2000" dirty="0"/>
          </a:p>
          <a:p>
            <a:pPr algn="l"/>
            <a:r>
              <a:rPr lang="en-AU" sz="2000" b="1" dirty="0"/>
              <a:t> </a:t>
            </a:r>
            <a:endParaRPr lang="en-AU" sz="2000" dirty="0"/>
          </a:p>
          <a:p>
            <a:pPr algn="l"/>
            <a:r>
              <a:rPr lang="en-AU" sz="2000" b="1" dirty="0"/>
              <a:t>A solution of the GE model with </a:t>
            </a:r>
            <a:r>
              <a:rPr lang="en-AU" sz="2000" b="1" dirty="0" err="1"/>
              <a:t>Melitz</a:t>
            </a:r>
            <a:r>
              <a:rPr lang="en-AU" sz="2000" b="1" dirty="0"/>
              <a:t> sectors is obtained when wage rates and overall demand variables emerging from the </a:t>
            </a:r>
            <a:r>
              <a:rPr lang="en-AU" sz="2000" b="1" dirty="0" err="1"/>
              <a:t>Armington</a:t>
            </a:r>
            <a:r>
              <a:rPr lang="en-AU" sz="2000" b="1" dirty="0"/>
              <a:t> model coincide with those which were used in the </a:t>
            </a:r>
            <a:r>
              <a:rPr lang="en-AU" sz="2000" b="1" dirty="0" err="1"/>
              <a:t>Melitz</a:t>
            </a:r>
            <a:r>
              <a:rPr lang="en-AU" sz="2000" b="1" dirty="0"/>
              <a:t> sectoral computations  </a:t>
            </a:r>
            <a:endParaRPr lang="en-A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00FF"/>
                </a:solidFill>
              </a:rPr>
              <a:t>Implication of the </a:t>
            </a:r>
            <a:r>
              <a:rPr lang="en-AU" dirty="0" err="1" smtClean="0">
                <a:solidFill>
                  <a:srgbClr val="0000FF"/>
                </a:solidFill>
              </a:rPr>
              <a:t>Balistreri</a:t>
            </a:r>
            <a:r>
              <a:rPr lang="en-AU" dirty="0" smtClean="0">
                <a:solidFill>
                  <a:srgbClr val="0000FF"/>
                </a:solidFill>
              </a:rPr>
              <a:t>-Rutherford decomposition</a:t>
            </a:r>
            <a:endParaRPr lang="en-AU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700808"/>
            <a:ext cx="79928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AU" sz="2400" b="1" dirty="0" smtClean="0"/>
              <a:t>A solution to a </a:t>
            </a:r>
            <a:r>
              <a:rPr lang="en-AU" sz="2400" b="1" dirty="0" err="1" smtClean="0"/>
              <a:t>Melitz</a:t>
            </a:r>
            <a:r>
              <a:rPr lang="en-AU" sz="2400" b="1" dirty="0" smtClean="0"/>
              <a:t> general equilibrium model can be derived by solving an </a:t>
            </a:r>
            <a:r>
              <a:rPr lang="en-AU" sz="2400" b="1" dirty="0" err="1" smtClean="0"/>
              <a:t>Armington</a:t>
            </a:r>
            <a:r>
              <a:rPr lang="en-AU" sz="2400" b="1" dirty="0" smtClean="0"/>
              <a:t> model with extra shocks to productivity and preference variables.  </a:t>
            </a:r>
          </a:p>
          <a:p>
            <a:pPr algn="l"/>
            <a:endParaRPr lang="en-AU" sz="2400" b="1" dirty="0" smtClean="0"/>
          </a:p>
          <a:p>
            <a:pPr algn="l"/>
            <a:r>
              <a:rPr lang="en-AU" sz="2400" b="1" dirty="0" smtClean="0"/>
              <a:t>This suggests that </a:t>
            </a:r>
            <a:r>
              <a:rPr lang="en-AU" sz="2400" b="1" dirty="0" err="1" smtClean="0"/>
              <a:t>Melitz</a:t>
            </a:r>
            <a:r>
              <a:rPr lang="en-AU" sz="2400" b="1" dirty="0" smtClean="0"/>
              <a:t> results can be decomposed into </a:t>
            </a:r>
          </a:p>
          <a:p>
            <a:pPr algn="l"/>
            <a:r>
              <a:rPr lang="en-AU" sz="2400" b="1" dirty="0" smtClean="0"/>
              <a:t>	the primary effect, </a:t>
            </a:r>
          </a:p>
          <a:p>
            <a:pPr algn="l"/>
            <a:r>
              <a:rPr lang="en-AU" sz="2400" b="1" dirty="0" smtClean="0"/>
              <a:t>	the productivity effect, and</a:t>
            </a:r>
          </a:p>
          <a:p>
            <a:pPr algn="l"/>
            <a:r>
              <a:rPr lang="en-AU" sz="2400" b="1" dirty="0" smtClean="0"/>
              <a:t>	the preference effect </a:t>
            </a:r>
          </a:p>
          <a:p>
            <a:pPr algn="l"/>
            <a:r>
              <a:rPr lang="en-AU" sz="2400" b="1" dirty="0" smtClean="0"/>
              <a:t>all calculated from an </a:t>
            </a:r>
            <a:r>
              <a:rPr lang="en-AU" sz="2400" b="1" dirty="0" err="1" smtClean="0"/>
              <a:t>Armington</a:t>
            </a:r>
            <a:r>
              <a:rPr lang="en-AU" sz="2400" b="1" dirty="0" smtClean="0"/>
              <a:t> model.</a:t>
            </a:r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0191" y="764704"/>
            <a:ext cx="8496944" cy="4483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4.  Illustrative computations with a </a:t>
            </a:r>
            <a:r>
              <a:rPr lang="en-A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Melitz</a:t>
            </a:r>
            <a:r>
              <a:rPr lang="en-A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CGE model</a:t>
            </a:r>
          </a:p>
          <a:p>
            <a:pPr marL="514350" indent="-514350">
              <a:buAutoNum type="arabicPeriod" startAt="5"/>
            </a:pPr>
            <a:endParaRPr lang="en-A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  <a:p>
            <a:pPr algn="l">
              <a:spcBef>
                <a:spcPts val="1000"/>
              </a:spcBef>
            </a:pPr>
            <a:r>
              <a:rPr lang="en-A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r initially identical countries</a:t>
            </a:r>
          </a:p>
          <a:p>
            <a:pPr algn="l">
              <a:spcBef>
                <a:spcPts val="1000"/>
              </a:spcBef>
            </a:pPr>
            <a:r>
              <a:rPr lang="en-A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n commodities produced in each country</a:t>
            </a:r>
          </a:p>
          <a:p>
            <a:pPr algn="l">
              <a:spcBef>
                <a:spcPts val="1000"/>
              </a:spcBef>
            </a:pPr>
            <a:r>
              <a:rPr lang="en-A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No tariffs or other distortions in the initial situation</a:t>
            </a:r>
          </a:p>
          <a:p>
            <a:pPr algn="l">
              <a:spcBef>
                <a:spcPts val="1000"/>
              </a:spcBef>
            </a:pPr>
            <a:r>
              <a:rPr lang="en-A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Fixed costs calibrated so that each country initially exports 25.4% of its GDP; fixed setup costs are 16% of GDP; and fixed trade costs are 10% of the value of exports</a:t>
            </a:r>
          </a:p>
          <a:p>
            <a:pPr algn="l"/>
            <a:endParaRPr lang="en-AU" sz="24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99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077200" cy="990600"/>
          </a:xfrm>
        </p:spPr>
        <p:txBody>
          <a:bodyPr/>
          <a:lstStyle/>
          <a:p>
            <a:r>
              <a:rPr lang="en-AU" sz="2400" dirty="0" err="1" smtClean="0">
                <a:solidFill>
                  <a:srgbClr val="0000FF"/>
                </a:solidFill>
              </a:rPr>
              <a:t>MelitzGE</a:t>
            </a:r>
            <a:r>
              <a:rPr lang="en-AU" sz="2400" dirty="0" smtClean="0">
                <a:solidFill>
                  <a:srgbClr val="0000FF"/>
                </a:solidFill>
              </a:rPr>
              <a:t> results for the effects of tariffs imposed by country 2 with </a:t>
            </a:r>
            <a:r>
              <a:rPr lang="en-AU" sz="2400" dirty="0" smtClean="0">
                <a:solidFill>
                  <a:srgbClr val="0000FF"/>
                </a:solidFill>
                <a:sym typeface="Symbol"/>
              </a:rPr>
              <a:t>=3.8: </a:t>
            </a:r>
            <a:r>
              <a:rPr lang="en-AU" sz="2400" dirty="0" smtClean="0">
                <a:solidFill>
                  <a:srgbClr val="C00000"/>
                </a:solidFill>
                <a:sym typeface="Symbol"/>
              </a:rPr>
              <a:t>extra </a:t>
            </a:r>
            <a:r>
              <a:rPr lang="en-AU" sz="2400" dirty="0" err="1" smtClean="0">
                <a:solidFill>
                  <a:srgbClr val="C00000"/>
                </a:solidFill>
                <a:sym typeface="Symbol"/>
              </a:rPr>
              <a:t>Melitz</a:t>
            </a:r>
            <a:r>
              <a:rPr lang="en-AU" sz="2400" dirty="0" smtClean="0">
                <a:solidFill>
                  <a:srgbClr val="C00000"/>
                </a:solidFill>
                <a:sym typeface="Symbol"/>
              </a:rPr>
              <a:t> effects cancel out</a:t>
            </a:r>
            <a:r>
              <a:rPr lang="en-AU" sz="2400" dirty="0" smtClean="0">
                <a:solidFill>
                  <a:srgbClr val="C00000"/>
                </a:solidFill>
              </a:rPr>
              <a:t> </a:t>
            </a:r>
            <a:endParaRPr lang="en-AU" sz="2400" dirty="0">
              <a:solidFill>
                <a:srgbClr val="C00000"/>
              </a:solidFill>
            </a:endParaRPr>
          </a:p>
        </p:txBody>
      </p:sp>
      <p:graphicFrame>
        <p:nvGraphicFramePr>
          <p:cNvPr id="427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466866"/>
              </p:ext>
            </p:extLst>
          </p:nvPr>
        </p:nvGraphicFramePr>
        <p:xfrm>
          <a:off x="251520" y="2276872"/>
          <a:ext cx="12885220" cy="6471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053" name="Document" r:id="rId4" imgW="9049470" imgH="4545243" progId="Word.Document.12">
                  <p:embed/>
                </p:oleObj>
              </mc:Choice>
              <mc:Fallback>
                <p:oleObj name="Document" r:id="rId4" imgW="9049470" imgH="4545243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276872"/>
                        <a:ext cx="12885220" cy="64713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Tariff increase by country 2:</a:t>
            </a:r>
            <a:br>
              <a:rPr lang="en-AU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AU" sz="2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Melitz</a:t>
            </a:r>
            <a:r>
              <a:rPr lang="en-AU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AU" sz="2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Armington</a:t>
            </a:r>
            <a:r>
              <a:rPr lang="en-AU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substitution elasticity of 3.8 </a:t>
            </a:r>
            <a:endParaRPr lang="en-AU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859501"/>
              </p:ext>
            </p:extLst>
          </p:nvPr>
        </p:nvGraphicFramePr>
        <p:xfrm>
          <a:off x="1843088" y="1624013"/>
          <a:ext cx="11053762" cy="292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474" name="Document" r:id="rId4" imgW="8016918" imgH="2125753" progId="Word.Document.12">
                  <p:embed/>
                </p:oleObj>
              </mc:Choice>
              <mc:Fallback>
                <p:oleObj name="Document" r:id="rId4" imgW="8016918" imgH="212575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43088" y="1624013"/>
                        <a:ext cx="11053762" cy="292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2252" y="4293096"/>
            <a:ext cx="8280920" cy="1826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AU" sz="2400" b="1" i="1" dirty="0" smtClean="0">
                <a:solidFill>
                  <a:srgbClr val="0000FF"/>
                </a:solidFill>
              </a:rPr>
              <a:t>It looks as though:</a:t>
            </a:r>
          </a:p>
          <a:p>
            <a:pPr algn="l">
              <a:spcBef>
                <a:spcPts val="1000"/>
              </a:spcBef>
            </a:pPr>
            <a:r>
              <a:rPr lang="en-AU" sz="2400" b="1" dirty="0" err="1" smtClean="0">
                <a:solidFill>
                  <a:srgbClr val="C00000"/>
                </a:solidFill>
              </a:rPr>
              <a:t>Armington</a:t>
            </a:r>
            <a:r>
              <a:rPr lang="en-AU" sz="2400" b="1" dirty="0" smtClean="0">
                <a:solidFill>
                  <a:srgbClr val="C00000"/>
                </a:solidFill>
              </a:rPr>
              <a:t> underestimates how much tariffs hurt trade</a:t>
            </a:r>
          </a:p>
          <a:p>
            <a:pPr algn="l">
              <a:spcBef>
                <a:spcPts val="1000"/>
              </a:spcBef>
            </a:pPr>
            <a:r>
              <a:rPr lang="en-AU" sz="2400" b="1" i="1" dirty="0" smtClean="0">
                <a:solidFill>
                  <a:srgbClr val="0000FF"/>
                </a:solidFill>
              </a:rPr>
              <a:t>but perhaps we shouldn’t use the same substitution elasticity</a:t>
            </a:r>
          </a:p>
          <a:p>
            <a:pPr indent="-72000" algn="l"/>
            <a:r>
              <a:rPr lang="en-AU" sz="2400" b="1" i="1" dirty="0" smtClean="0">
                <a:solidFill>
                  <a:srgbClr val="0000FF"/>
                </a:solidFill>
              </a:rPr>
              <a:t>  when we compare </a:t>
            </a:r>
            <a:r>
              <a:rPr lang="en-AU" sz="2400" b="1" i="1" dirty="0" err="1" smtClean="0">
                <a:solidFill>
                  <a:srgbClr val="0000FF"/>
                </a:solidFill>
              </a:rPr>
              <a:t>Armington</a:t>
            </a:r>
            <a:r>
              <a:rPr lang="en-AU" sz="2400" b="1" i="1" dirty="0" smtClean="0">
                <a:solidFill>
                  <a:srgbClr val="0000FF"/>
                </a:solidFill>
              </a:rPr>
              <a:t> and </a:t>
            </a:r>
            <a:r>
              <a:rPr lang="en-AU" sz="2400" b="1" i="1" dirty="0" err="1" smtClean="0">
                <a:solidFill>
                  <a:srgbClr val="0000FF"/>
                </a:solidFill>
              </a:rPr>
              <a:t>Melitz</a:t>
            </a:r>
            <a:r>
              <a:rPr lang="en-AU" sz="2400" b="1" i="1" dirty="0" smtClean="0">
                <a:solidFill>
                  <a:srgbClr val="0000FF"/>
                </a:solidFill>
              </a:rPr>
              <a:t>  </a:t>
            </a:r>
            <a:endParaRPr lang="en-AU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55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Tariff increase by country 2:</a:t>
            </a:r>
            <a:b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AU" sz="2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Melitz</a:t>
            </a:r>
            <a: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AU" sz="2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Armington</a:t>
            </a:r>
            <a: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substitution elasticity of 3.8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230236"/>
              </p:ext>
            </p:extLst>
          </p:nvPr>
        </p:nvGraphicFramePr>
        <p:xfrm>
          <a:off x="1911350" y="1624013"/>
          <a:ext cx="10768013" cy="285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534" name="Document" r:id="rId4" imgW="8016918" imgH="2124314" progId="Word.Document.12">
                  <p:embed/>
                </p:oleObj>
              </mc:Choice>
              <mc:Fallback>
                <p:oleObj name="Document" r:id="rId4" imgW="8016918" imgH="212431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11350" y="1624013"/>
                        <a:ext cx="10768013" cy="2852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2252" y="4293096"/>
            <a:ext cx="8280920" cy="1826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AU" sz="2400" b="1" i="1" dirty="0" smtClean="0">
                <a:solidFill>
                  <a:srgbClr val="0000FF"/>
                </a:solidFill>
              </a:rPr>
              <a:t>It looks as though:</a:t>
            </a:r>
          </a:p>
          <a:p>
            <a:pPr algn="l">
              <a:spcBef>
                <a:spcPts val="1000"/>
              </a:spcBef>
            </a:pPr>
            <a:r>
              <a:rPr lang="en-AU" sz="2400" b="1" dirty="0" err="1" smtClean="0">
                <a:solidFill>
                  <a:srgbClr val="C00000"/>
                </a:solidFill>
              </a:rPr>
              <a:t>Armington</a:t>
            </a:r>
            <a:r>
              <a:rPr lang="en-AU" sz="2400" b="1" dirty="0" smtClean="0">
                <a:solidFill>
                  <a:srgbClr val="C00000"/>
                </a:solidFill>
              </a:rPr>
              <a:t> underestimates how much tariffs hurt trade</a:t>
            </a:r>
          </a:p>
          <a:p>
            <a:pPr algn="l">
              <a:spcBef>
                <a:spcPts val="1000"/>
              </a:spcBef>
            </a:pPr>
            <a:r>
              <a:rPr lang="en-AU" sz="2400" b="1" i="1" dirty="0" smtClean="0">
                <a:solidFill>
                  <a:srgbClr val="0000FF"/>
                </a:solidFill>
              </a:rPr>
              <a:t>but perhaps we shouldn’t use the same substitution elasticity</a:t>
            </a:r>
          </a:p>
          <a:p>
            <a:pPr indent="-72000" algn="l"/>
            <a:r>
              <a:rPr lang="en-AU" sz="2400" b="1" i="1" dirty="0" smtClean="0">
                <a:solidFill>
                  <a:srgbClr val="0000FF"/>
                </a:solidFill>
              </a:rPr>
              <a:t>  when we compare </a:t>
            </a:r>
            <a:r>
              <a:rPr lang="en-AU" sz="2400" b="1" i="1" dirty="0" err="1" smtClean="0">
                <a:solidFill>
                  <a:srgbClr val="0000FF"/>
                </a:solidFill>
              </a:rPr>
              <a:t>Armington</a:t>
            </a:r>
            <a:r>
              <a:rPr lang="en-AU" sz="2400" b="1" i="1" dirty="0" smtClean="0">
                <a:solidFill>
                  <a:srgbClr val="0000FF"/>
                </a:solidFill>
              </a:rPr>
              <a:t> and </a:t>
            </a:r>
            <a:r>
              <a:rPr lang="en-AU" sz="2400" b="1" i="1" dirty="0" err="1" smtClean="0">
                <a:solidFill>
                  <a:srgbClr val="0000FF"/>
                </a:solidFill>
              </a:rPr>
              <a:t>Melitz</a:t>
            </a:r>
            <a:r>
              <a:rPr lang="en-AU" sz="2400" b="1" i="1" dirty="0" smtClean="0">
                <a:solidFill>
                  <a:srgbClr val="0000FF"/>
                </a:solidFill>
              </a:rPr>
              <a:t>  </a:t>
            </a:r>
            <a:endParaRPr lang="en-AU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41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252" y="332656"/>
            <a:ext cx="8077200" cy="990600"/>
          </a:xfrm>
        </p:spPr>
        <p:txBody>
          <a:bodyPr/>
          <a:lstStyle/>
          <a:p>
            <a: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Tariff increase by country 2:</a:t>
            </a:r>
            <a:b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AU" sz="2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Melitz</a:t>
            </a:r>
            <a: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AU" sz="2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Armington</a:t>
            </a:r>
            <a: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substitution elasticity of 3.8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257450"/>
              </p:ext>
            </p:extLst>
          </p:nvPr>
        </p:nvGraphicFramePr>
        <p:xfrm>
          <a:off x="1760538" y="1624013"/>
          <a:ext cx="11191875" cy="296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557" name="Document" r:id="rId4" imgW="8016918" imgH="2125753" progId="Word.Document.12">
                  <p:embed/>
                </p:oleObj>
              </mc:Choice>
              <mc:Fallback>
                <p:oleObj name="Document" r:id="rId4" imgW="8016918" imgH="212575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60538" y="1624013"/>
                        <a:ext cx="11191875" cy="296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2252" y="4293096"/>
            <a:ext cx="8280920" cy="2067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AU" sz="2400" b="1" i="1" dirty="0" smtClean="0">
                <a:solidFill>
                  <a:srgbClr val="0000FF"/>
                </a:solidFill>
              </a:rPr>
              <a:t>It looks as though:</a:t>
            </a:r>
          </a:p>
          <a:p>
            <a:pPr algn="l">
              <a:spcBef>
                <a:spcPts val="1000"/>
              </a:spcBef>
            </a:pPr>
            <a:r>
              <a:rPr lang="en-AU" sz="2400" b="1" dirty="0" err="1" smtClean="0">
                <a:solidFill>
                  <a:srgbClr val="C00000"/>
                </a:solidFill>
              </a:rPr>
              <a:t>Armington</a:t>
            </a:r>
            <a:r>
              <a:rPr lang="en-AU" sz="2400" b="1" dirty="0" smtClean="0">
                <a:solidFill>
                  <a:srgbClr val="C00000"/>
                </a:solidFill>
              </a:rPr>
              <a:t> underestimates how much tariffs hurt trade</a:t>
            </a:r>
          </a:p>
          <a:p>
            <a:pPr indent="-72000" algn="l"/>
            <a:endParaRPr lang="en-AU" sz="2400" b="1" dirty="0" smtClean="0">
              <a:solidFill>
                <a:srgbClr val="C00000"/>
              </a:solidFill>
            </a:endParaRPr>
          </a:p>
          <a:p>
            <a:pPr indent="-72000" algn="l"/>
            <a:r>
              <a:rPr lang="en-AU" sz="2400" b="1" i="1" dirty="0" smtClean="0">
                <a:solidFill>
                  <a:srgbClr val="0000FF"/>
                </a:solidFill>
              </a:rPr>
              <a:t>but perhaps we shouldn’t use the same substitution elasticity</a:t>
            </a:r>
          </a:p>
          <a:p>
            <a:pPr indent="-72000" algn="l"/>
            <a:r>
              <a:rPr lang="en-AU" sz="2400" b="1" i="1" dirty="0" smtClean="0">
                <a:solidFill>
                  <a:srgbClr val="0000FF"/>
                </a:solidFill>
              </a:rPr>
              <a:t>  when we compare </a:t>
            </a:r>
            <a:r>
              <a:rPr lang="en-AU" sz="2400" b="1" i="1" dirty="0" err="1" smtClean="0">
                <a:solidFill>
                  <a:srgbClr val="0000FF"/>
                </a:solidFill>
              </a:rPr>
              <a:t>Armington</a:t>
            </a:r>
            <a:r>
              <a:rPr lang="en-AU" sz="2400" b="1" i="1" dirty="0" smtClean="0">
                <a:solidFill>
                  <a:srgbClr val="0000FF"/>
                </a:solidFill>
              </a:rPr>
              <a:t> and </a:t>
            </a:r>
            <a:r>
              <a:rPr lang="en-AU" sz="2400" b="1" i="1" dirty="0" err="1" smtClean="0">
                <a:solidFill>
                  <a:srgbClr val="0000FF"/>
                </a:solidFill>
              </a:rPr>
              <a:t>Melitz</a:t>
            </a:r>
            <a:r>
              <a:rPr lang="en-AU" sz="2400" b="1" i="1" dirty="0" smtClean="0">
                <a:solidFill>
                  <a:srgbClr val="0000FF"/>
                </a:solidFill>
              </a:rPr>
              <a:t>  </a:t>
            </a:r>
            <a:endParaRPr lang="en-AU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41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Tariff increase by country 2:</a:t>
            </a:r>
            <a:b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AU" sz="2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Melitz</a:t>
            </a:r>
            <a: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AU" sz="2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Armington</a:t>
            </a:r>
            <a:r>
              <a:rPr lang="en-A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substitution elasticity of 3.8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600713"/>
              </p:ext>
            </p:extLst>
          </p:nvPr>
        </p:nvGraphicFramePr>
        <p:xfrm>
          <a:off x="682625" y="2035175"/>
          <a:ext cx="9028113" cy="314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81" name="Document" r:id="rId4" imgW="8751641" imgH="3050666" progId="Word.Document.12">
                  <p:embed/>
                </p:oleObj>
              </mc:Choice>
              <mc:Fallback>
                <p:oleObj name="Document" r:id="rId4" imgW="8751641" imgH="305066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2625" y="2035175"/>
                        <a:ext cx="9028113" cy="314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2252" y="3861048"/>
            <a:ext cx="8280920" cy="2067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AU" sz="2400" b="1" i="1" dirty="0" smtClean="0">
                <a:solidFill>
                  <a:srgbClr val="0000FF"/>
                </a:solidFill>
              </a:rPr>
              <a:t>It looks as though:</a:t>
            </a:r>
          </a:p>
          <a:p>
            <a:pPr algn="l">
              <a:spcBef>
                <a:spcPts val="1000"/>
              </a:spcBef>
            </a:pPr>
            <a:r>
              <a:rPr lang="en-AU" sz="2400" b="1" dirty="0" err="1" smtClean="0">
                <a:solidFill>
                  <a:srgbClr val="C00000"/>
                </a:solidFill>
              </a:rPr>
              <a:t>Armington</a:t>
            </a:r>
            <a:r>
              <a:rPr lang="en-AU" sz="2400" b="1" dirty="0" smtClean="0">
                <a:solidFill>
                  <a:srgbClr val="C00000"/>
                </a:solidFill>
              </a:rPr>
              <a:t> overestimates the optimal tariff for country 2</a:t>
            </a:r>
          </a:p>
          <a:p>
            <a:pPr indent="-72000" algn="l"/>
            <a:r>
              <a:rPr lang="en-AU" sz="2400" b="1" dirty="0" smtClean="0">
                <a:solidFill>
                  <a:srgbClr val="C00000"/>
                </a:solidFill>
              </a:rPr>
              <a:t>   </a:t>
            </a:r>
          </a:p>
          <a:p>
            <a:pPr indent="-72000" algn="l"/>
            <a:r>
              <a:rPr lang="en-AU" sz="2400" b="1" i="1" dirty="0" smtClean="0">
                <a:solidFill>
                  <a:srgbClr val="0000FF"/>
                </a:solidFill>
              </a:rPr>
              <a:t>but perhaps we shouldn’t use the same substitution elasticity</a:t>
            </a:r>
          </a:p>
          <a:p>
            <a:pPr indent="-72000" algn="l"/>
            <a:r>
              <a:rPr lang="en-AU" sz="2400" b="1" i="1" dirty="0" smtClean="0">
                <a:solidFill>
                  <a:srgbClr val="0000FF"/>
                </a:solidFill>
              </a:rPr>
              <a:t>  when we compare </a:t>
            </a:r>
            <a:r>
              <a:rPr lang="en-AU" sz="2400" b="1" i="1" dirty="0" err="1" smtClean="0">
                <a:solidFill>
                  <a:srgbClr val="0000FF"/>
                </a:solidFill>
              </a:rPr>
              <a:t>Armington</a:t>
            </a:r>
            <a:r>
              <a:rPr lang="en-AU" sz="2400" b="1" i="1" dirty="0" smtClean="0">
                <a:solidFill>
                  <a:srgbClr val="0000FF"/>
                </a:solidFill>
              </a:rPr>
              <a:t> and </a:t>
            </a:r>
            <a:r>
              <a:rPr lang="en-AU" sz="2400" b="1" i="1" dirty="0" err="1" smtClean="0">
                <a:solidFill>
                  <a:srgbClr val="0000FF"/>
                </a:solidFill>
              </a:rPr>
              <a:t>Melitz</a:t>
            </a:r>
            <a:r>
              <a:rPr lang="en-AU" sz="2400" b="1" i="1" dirty="0" smtClean="0">
                <a:solidFill>
                  <a:srgbClr val="0000FF"/>
                </a:solidFill>
              </a:rPr>
              <a:t>  </a:t>
            </a:r>
            <a:endParaRPr lang="en-AU" sz="2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469742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 smtClean="0"/>
              <a:t>Welfare for country 2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64441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00FF"/>
                </a:solidFill>
              </a:rPr>
              <a:t>Is </a:t>
            </a:r>
            <a:r>
              <a:rPr lang="en-AU" dirty="0" err="1" smtClean="0">
                <a:solidFill>
                  <a:srgbClr val="0000FF"/>
                </a:solidFill>
              </a:rPr>
              <a:t>Melitz</a:t>
            </a:r>
            <a:r>
              <a:rPr lang="en-AU" dirty="0" smtClean="0">
                <a:solidFill>
                  <a:srgbClr val="0000FF"/>
                </a:solidFill>
              </a:rPr>
              <a:t> simply </a:t>
            </a:r>
            <a:r>
              <a:rPr lang="en-AU" dirty="0" err="1" smtClean="0">
                <a:solidFill>
                  <a:srgbClr val="0000FF"/>
                </a:solidFill>
              </a:rPr>
              <a:t>Armington</a:t>
            </a:r>
            <a:r>
              <a:rPr lang="en-AU" dirty="0" smtClean="0">
                <a:solidFill>
                  <a:srgbClr val="0000FF"/>
                </a:solidFill>
              </a:rPr>
              <a:t>  with a high substitution elasticity?  </a:t>
            </a:r>
            <a:endParaRPr lang="en-AU" dirty="0">
              <a:solidFill>
                <a:srgbClr val="0000FF"/>
              </a:solidFill>
            </a:endParaRPr>
          </a:p>
        </p:txBody>
      </p:sp>
      <p:graphicFrame>
        <p:nvGraphicFramePr>
          <p:cNvPr id="4280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889012"/>
              </p:ext>
            </p:extLst>
          </p:nvPr>
        </p:nvGraphicFramePr>
        <p:xfrm>
          <a:off x="1473200" y="1624013"/>
          <a:ext cx="11464925" cy="510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079" name="Document" r:id="rId4" imgW="9013136" imgH="4018717" progId="Word.Document.12">
                  <p:embed/>
                </p:oleObj>
              </mc:Choice>
              <mc:Fallback>
                <p:oleObj name="Document" r:id="rId4" imgW="9013136" imgH="4018717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624013"/>
                        <a:ext cx="11464925" cy="5103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0648"/>
            <a:ext cx="8077200" cy="990600"/>
          </a:xfrm>
        </p:spPr>
        <p:txBody>
          <a:bodyPr/>
          <a:lstStyle/>
          <a:p>
            <a:r>
              <a:rPr lang="en-AU" sz="2200" dirty="0" err="1" smtClean="0">
                <a:solidFill>
                  <a:srgbClr val="0070C0"/>
                </a:solidFill>
              </a:rPr>
              <a:t>Melitz</a:t>
            </a:r>
            <a:r>
              <a:rPr lang="en-AU" sz="2200" dirty="0" smtClean="0">
                <a:solidFill>
                  <a:srgbClr val="0070C0"/>
                </a:solidFill>
              </a:rPr>
              <a:t> substitution </a:t>
            </a:r>
            <a:r>
              <a:rPr lang="en-AU" sz="2200" dirty="0" err="1" smtClean="0">
                <a:solidFill>
                  <a:srgbClr val="0070C0"/>
                </a:solidFill>
              </a:rPr>
              <a:t>elasticities</a:t>
            </a:r>
            <a:r>
              <a:rPr lang="en-AU" sz="2200" dirty="0" smtClean="0">
                <a:solidFill>
                  <a:srgbClr val="0070C0"/>
                </a:solidFill>
              </a:rPr>
              <a:t> and equivalent </a:t>
            </a:r>
            <a:br>
              <a:rPr lang="en-AU" sz="2200" dirty="0" smtClean="0">
                <a:solidFill>
                  <a:srgbClr val="0070C0"/>
                </a:solidFill>
              </a:rPr>
            </a:br>
            <a:r>
              <a:rPr lang="en-AU" sz="2200" dirty="0" err="1" smtClean="0">
                <a:solidFill>
                  <a:srgbClr val="0070C0"/>
                </a:solidFill>
              </a:rPr>
              <a:t>Armington</a:t>
            </a:r>
            <a:r>
              <a:rPr lang="en-AU" sz="2200" dirty="0" smtClean="0">
                <a:solidFill>
                  <a:srgbClr val="0070C0"/>
                </a:solidFill>
              </a:rPr>
              <a:t> </a:t>
            </a:r>
            <a:r>
              <a:rPr lang="en-AU" sz="2200" dirty="0" err="1" smtClean="0">
                <a:solidFill>
                  <a:srgbClr val="0070C0"/>
                </a:solidFill>
              </a:rPr>
              <a:t>elasticities</a:t>
            </a:r>
            <a:r>
              <a:rPr lang="en-AU" sz="2200" dirty="0" smtClean="0">
                <a:solidFill>
                  <a:srgbClr val="0070C0"/>
                </a:solidFill>
              </a:rPr>
              <a:t> in the simulation of a 7.18% tariff imposed by country 2</a:t>
            </a:r>
            <a:r>
              <a:rPr lang="en-AU" sz="2200" dirty="0" smtClean="0"/>
              <a:t> </a:t>
            </a:r>
            <a:endParaRPr lang="en-AU" sz="2200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7776864" cy="54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770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70C0"/>
                </a:solidFill>
              </a:rPr>
              <a:t>Dissatisfaction with </a:t>
            </a:r>
            <a:r>
              <a:rPr lang="en-AU" dirty="0" err="1" smtClean="0">
                <a:solidFill>
                  <a:srgbClr val="0070C0"/>
                </a:solidFill>
              </a:rPr>
              <a:t>Armington</a:t>
            </a:r>
            <a:endParaRPr lang="en-AU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4635" y="1484784"/>
            <a:ext cx="8208912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2000" b="1" dirty="0" smtClean="0"/>
              <a:t>Product differentiation (imperfect substitution) at the country level is an unattractive assumption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000" b="1" dirty="0" err="1" smtClean="0"/>
              <a:t>Armington</a:t>
            </a:r>
            <a:r>
              <a:rPr lang="en-AU" sz="2000" b="1" dirty="0" smtClean="0"/>
              <a:t> models often imply that unilateral tariff cuts are welfare reducing: the terms of trade loss exceeds the efficiency gain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000" b="1" dirty="0" smtClean="0"/>
              <a:t>Starting in the 1980s with Krugman, trade theorists have been creating models with product differentiation at the firm level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000" b="1" dirty="0" err="1" smtClean="0"/>
              <a:t>Melitz</a:t>
            </a:r>
            <a:r>
              <a:rPr lang="en-AU" sz="2000" b="1" dirty="0" smtClean="0"/>
              <a:t> introduces not only imperfect substitution at the firm level but also differences across firms in productivity: holds out hope for big welfare gains from unilateral tariff cuts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AU" sz="2000" b="1" dirty="0" smtClean="0"/>
          </a:p>
          <a:p>
            <a:pPr algn="l"/>
            <a:endParaRPr lang="en-AU" sz="2000" b="1" dirty="0"/>
          </a:p>
          <a:p>
            <a:pPr algn="l"/>
            <a:endParaRPr lang="en-AU" sz="2000" b="1" dirty="0"/>
          </a:p>
        </p:txBody>
      </p:sp>
    </p:spTree>
    <p:extLst>
      <p:ext uri="{BB962C8B-B14F-4D97-AF65-F5344CB8AC3E}">
        <p14:creationId xmlns:p14="http://schemas.microsoft.com/office/powerpoint/2010/main" val="424121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077200" cy="990600"/>
          </a:xfrm>
        </p:spPr>
        <p:txBody>
          <a:bodyPr/>
          <a:lstStyle/>
          <a:p>
            <a:r>
              <a:rPr lang="en-AU" sz="2800" dirty="0" smtClean="0">
                <a:solidFill>
                  <a:srgbClr val="0070C0"/>
                </a:solidFill>
              </a:rPr>
              <a:t>Computational times for solving </a:t>
            </a:r>
            <a:r>
              <a:rPr lang="en-AU" sz="2800" dirty="0" err="1" smtClean="0">
                <a:solidFill>
                  <a:srgbClr val="0070C0"/>
                </a:solidFill>
              </a:rPr>
              <a:t>MelitzGE</a:t>
            </a:r>
            <a:r>
              <a:rPr lang="en-AU" sz="2800" dirty="0" smtClean="0">
                <a:solidFill>
                  <a:srgbClr val="0070C0"/>
                </a:solidFill>
              </a:rPr>
              <a:t> in GEMPACK (seconds)</a:t>
            </a:r>
            <a:endParaRPr lang="en-AU" sz="2800" dirty="0">
              <a:solidFill>
                <a:srgbClr val="0070C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340970"/>
              </p:ext>
            </p:extLst>
          </p:nvPr>
        </p:nvGraphicFramePr>
        <p:xfrm>
          <a:off x="467544" y="2060848"/>
          <a:ext cx="8184700" cy="2535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82" name="Document" r:id="rId4" imgW="5985996" imgH="1854143" progId="Word.Document.12">
                  <p:embed/>
                </p:oleObj>
              </mc:Choice>
              <mc:Fallback>
                <p:oleObj name="Document" r:id="rId4" imgW="5985996" imgH="185414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7544" y="2060848"/>
                        <a:ext cx="8184700" cy="2535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737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00FF"/>
                </a:solidFill>
              </a:rPr>
              <a:t>5.  Concluding remarks</a:t>
            </a:r>
            <a:endParaRPr lang="en-AU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052736"/>
            <a:ext cx="7920880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AU" sz="2400" b="1" dirty="0" smtClean="0"/>
              <a:t>We have shown that </a:t>
            </a:r>
          </a:p>
          <a:p>
            <a:pPr algn="l"/>
            <a:r>
              <a:rPr lang="en-AU" sz="2400" b="1" dirty="0" smtClean="0"/>
              <a:t>    </a:t>
            </a:r>
            <a:r>
              <a:rPr lang="en-AU" sz="2400" b="1" dirty="0" err="1" smtClean="0"/>
              <a:t>Armington</a:t>
            </a:r>
            <a:r>
              <a:rPr lang="en-AU" sz="2400" b="1" dirty="0" smtClean="0"/>
              <a:t> is a special case of  </a:t>
            </a:r>
            <a:r>
              <a:rPr lang="en-AU" sz="2400" b="1" dirty="0" err="1" smtClean="0"/>
              <a:t>Krugman</a:t>
            </a:r>
            <a:r>
              <a:rPr lang="en-AU" sz="2400" b="1" dirty="0" smtClean="0"/>
              <a:t> </a:t>
            </a:r>
          </a:p>
          <a:p>
            <a:pPr algn="l"/>
            <a:r>
              <a:rPr lang="en-AU" sz="2400" b="1" dirty="0" smtClean="0"/>
              <a:t>    </a:t>
            </a:r>
            <a:r>
              <a:rPr lang="en-AU" sz="2400" b="1" dirty="0" err="1" smtClean="0"/>
              <a:t>Krugman</a:t>
            </a:r>
            <a:r>
              <a:rPr lang="en-AU" sz="2400" b="1" dirty="0" smtClean="0"/>
              <a:t> is a special case of </a:t>
            </a:r>
            <a:r>
              <a:rPr lang="en-AU" sz="2400" b="1" dirty="0" err="1" smtClean="0"/>
              <a:t>Melitz</a:t>
            </a:r>
            <a:r>
              <a:rPr lang="en-AU" sz="2400" b="1" dirty="0" smtClean="0"/>
              <a:t>, and</a:t>
            </a:r>
          </a:p>
          <a:p>
            <a:pPr algn="l"/>
            <a:r>
              <a:rPr lang="en-AU" sz="2400" b="1" dirty="0" smtClean="0"/>
              <a:t>    </a:t>
            </a:r>
            <a:r>
              <a:rPr lang="en-AU" sz="2400" b="1" dirty="0" err="1" smtClean="0"/>
              <a:t>Melitz</a:t>
            </a:r>
            <a:r>
              <a:rPr lang="en-AU" sz="2400" b="1" dirty="0" smtClean="0"/>
              <a:t> is a special cases of a more general model</a:t>
            </a:r>
          </a:p>
          <a:p>
            <a:pPr algn="l"/>
            <a:endParaRPr lang="en-AU" sz="2400" b="1" dirty="0" smtClean="0"/>
          </a:p>
          <a:p>
            <a:pPr algn="l"/>
            <a:r>
              <a:rPr lang="en-AU" sz="2400" b="1" dirty="0" smtClean="0"/>
              <a:t>Despite increasing returns to scale, imperfect competition, separate variety for each firm,  and different productivity levels across firms, the </a:t>
            </a:r>
            <a:r>
              <a:rPr lang="en-AU" sz="2400" b="1" dirty="0" err="1" smtClean="0"/>
              <a:t>Melitz</a:t>
            </a:r>
            <a:r>
              <a:rPr lang="en-AU" sz="2400" b="1" dirty="0" smtClean="0"/>
              <a:t> model produces an optimal market outcome.</a:t>
            </a:r>
          </a:p>
          <a:p>
            <a:pPr algn="l"/>
            <a:r>
              <a:rPr lang="en-AU" sz="2400" b="1" dirty="0" smtClean="0"/>
              <a:t>	</a:t>
            </a:r>
            <a:r>
              <a:rPr lang="en-AU" sz="2400" b="1" i="1" dirty="0" smtClean="0"/>
              <a:t>-- envelope theorems work</a:t>
            </a:r>
          </a:p>
          <a:p>
            <a:pPr algn="l"/>
            <a:endParaRPr lang="en-AU" sz="2400" b="1" i="1" dirty="0" smtClean="0"/>
          </a:p>
          <a:p>
            <a:pPr algn="l"/>
            <a:r>
              <a:rPr lang="en-AU" sz="2400" b="1" dirty="0" err="1" smtClean="0"/>
              <a:t>Melitz</a:t>
            </a:r>
            <a:r>
              <a:rPr lang="en-AU" sz="2400" b="1" dirty="0" smtClean="0"/>
              <a:t> solutions can be calculated in an </a:t>
            </a:r>
            <a:r>
              <a:rPr lang="en-AU" sz="2400" b="1" dirty="0" err="1" smtClean="0"/>
              <a:t>Armington</a:t>
            </a:r>
            <a:r>
              <a:rPr lang="en-AU" sz="2400" b="1" dirty="0" smtClean="0"/>
              <a:t> model</a:t>
            </a:r>
          </a:p>
          <a:p>
            <a:pPr algn="l"/>
            <a:r>
              <a:rPr lang="en-AU" sz="2400" b="1" dirty="0" smtClean="0"/>
              <a:t>with extra shocks to productivity and preferences.</a:t>
            </a:r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r>
              <a:rPr lang="en-AU" sz="2400" b="1" dirty="0" smtClean="0"/>
              <a:t>    </a:t>
            </a:r>
          </a:p>
          <a:p>
            <a:pPr algn="l"/>
            <a:r>
              <a:rPr lang="en-AU" sz="2400" b="1" dirty="0" smtClean="0"/>
              <a:t>    </a:t>
            </a:r>
          </a:p>
          <a:p>
            <a:pPr algn="l"/>
            <a:r>
              <a:rPr lang="en-AU" sz="2400" b="1" dirty="0" smtClean="0"/>
              <a:t>     </a:t>
            </a:r>
          </a:p>
          <a:p>
            <a:pPr algn="l"/>
            <a:endParaRPr lang="en-AU" sz="2400" b="1" dirty="0" smtClean="0"/>
          </a:p>
          <a:p>
            <a:pPr algn="l"/>
            <a:endParaRPr lang="en-AU" sz="2400" b="1" dirty="0"/>
          </a:p>
        </p:txBody>
      </p:sp>
    </p:spTree>
    <p:extLst>
      <p:ext uri="{BB962C8B-B14F-4D97-AF65-F5344CB8AC3E}">
        <p14:creationId xmlns:p14="http://schemas.microsoft.com/office/powerpoint/2010/main" val="419911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00FF"/>
                </a:solidFill>
              </a:rPr>
              <a:t>Concluding remarks</a:t>
            </a:r>
            <a:endParaRPr lang="en-AU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052736"/>
            <a:ext cx="8676456" cy="11172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AU" sz="2400" b="1" dirty="0" err="1" smtClean="0"/>
              <a:t>Melitz</a:t>
            </a:r>
            <a:r>
              <a:rPr lang="en-AU" sz="2400" b="1" dirty="0" smtClean="0"/>
              <a:t> welfare results can be decomposed into </a:t>
            </a:r>
          </a:p>
          <a:p>
            <a:pPr algn="l"/>
            <a:r>
              <a:rPr lang="en-AU" sz="2400" b="1" dirty="0" smtClean="0"/>
              <a:t>	primary  effect</a:t>
            </a:r>
          </a:p>
          <a:p>
            <a:pPr algn="l"/>
            <a:r>
              <a:rPr lang="en-AU" sz="2400" b="1" dirty="0" smtClean="0"/>
              <a:t>	productivity effect</a:t>
            </a:r>
          </a:p>
          <a:p>
            <a:pPr algn="l"/>
            <a:r>
              <a:rPr lang="en-AU" sz="2400" b="1" dirty="0" smtClean="0"/>
              <a:t>	preference effect</a:t>
            </a:r>
          </a:p>
          <a:p>
            <a:pPr algn="l"/>
            <a:r>
              <a:rPr lang="en-AU" sz="2400" b="1" dirty="0" smtClean="0"/>
              <a:t>all calculated in an </a:t>
            </a:r>
            <a:r>
              <a:rPr lang="en-AU" sz="2400" b="1" dirty="0" err="1" smtClean="0"/>
              <a:t>Armington</a:t>
            </a:r>
            <a:r>
              <a:rPr lang="en-AU" sz="2400" b="1" dirty="0" smtClean="0"/>
              <a:t> model.</a:t>
            </a:r>
          </a:p>
          <a:p>
            <a:pPr algn="l"/>
            <a:endParaRPr lang="en-AU" sz="2400" b="1" dirty="0" smtClean="0"/>
          </a:p>
          <a:p>
            <a:pPr algn="l"/>
            <a:r>
              <a:rPr lang="en-AU" sz="2400" b="1" dirty="0" smtClean="0"/>
              <a:t>Productivity and preference effects offset -  envelope theorem</a:t>
            </a:r>
          </a:p>
          <a:p>
            <a:pPr algn="l"/>
            <a:endParaRPr lang="en-AU" sz="2400" b="1" dirty="0" smtClean="0"/>
          </a:p>
          <a:p>
            <a:pPr algn="l"/>
            <a:r>
              <a:rPr lang="en-AU" sz="2400" b="1" dirty="0" err="1" smtClean="0"/>
              <a:t>Melitz</a:t>
            </a:r>
            <a:r>
              <a:rPr lang="en-AU" sz="2400" b="1" dirty="0" smtClean="0"/>
              <a:t> results can be reproduced in an </a:t>
            </a:r>
            <a:r>
              <a:rPr lang="en-AU" sz="2400" b="1" dirty="0" err="1" smtClean="0"/>
              <a:t>Armington</a:t>
            </a:r>
            <a:r>
              <a:rPr lang="en-AU" sz="2400" b="1" dirty="0" smtClean="0"/>
              <a:t> model with a high </a:t>
            </a:r>
            <a:r>
              <a:rPr lang="en-AU" sz="2400" b="1" dirty="0" err="1" smtClean="0"/>
              <a:t>Armington</a:t>
            </a:r>
            <a:r>
              <a:rPr lang="en-AU" sz="2400" b="1" dirty="0" smtClean="0"/>
              <a:t> elasticity</a:t>
            </a:r>
          </a:p>
          <a:p>
            <a:pPr algn="l"/>
            <a:endParaRPr lang="en-AU" sz="2400" b="1" dirty="0"/>
          </a:p>
          <a:p>
            <a:pPr algn="l"/>
            <a:r>
              <a:rPr lang="en-AU" sz="2400" b="1" dirty="0" err="1" smtClean="0">
                <a:solidFill>
                  <a:srgbClr val="C00000"/>
                </a:solidFill>
              </a:rPr>
              <a:t>Melitz</a:t>
            </a:r>
            <a:r>
              <a:rPr lang="en-AU" sz="2400" b="1" dirty="0" smtClean="0">
                <a:solidFill>
                  <a:srgbClr val="C00000"/>
                </a:solidFill>
              </a:rPr>
              <a:t> is a micro foundation story, supporting </a:t>
            </a:r>
            <a:r>
              <a:rPr lang="en-AU" sz="2400" b="1" dirty="0" err="1" smtClean="0">
                <a:solidFill>
                  <a:srgbClr val="C00000"/>
                </a:solidFill>
              </a:rPr>
              <a:t>Armington</a:t>
            </a:r>
            <a:r>
              <a:rPr lang="en-AU" sz="2400" b="1" dirty="0" smtClean="0">
                <a:solidFill>
                  <a:srgbClr val="C00000"/>
                </a:solidFill>
              </a:rPr>
              <a:t>, not a </a:t>
            </a:r>
          </a:p>
          <a:p>
            <a:pPr algn="l"/>
            <a:r>
              <a:rPr lang="en-AU" sz="2400" b="1" dirty="0" smtClean="0">
                <a:solidFill>
                  <a:srgbClr val="C00000"/>
                </a:solidFill>
              </a:rPr>
              <a:t>reason to reject </a:t>
            </a:r>
            <a:r>
              <a:rPr lang="en-AU" sz="2400" b="1" dirty="0" err="1" smtClean="0">
                <a:solidFill>
                  <a:srgbClr val="C00000"/>
                </a:solidFill>
              </a:rPr>
              <a:t>Armington</a:t>
            </a:r>
            <a:endParaRPr lang="en-AU" sz="2400" b="1" dirty="0" smtClean="0">
              <a:solidFill>
                <a:srgbClr val="C00000"/>
              </a:solidFill>
            </a:endParaRPr>
          </a:p>
          <a:p>
            <a:pPr algn="l"/>
            <a:endParaRPr lang="en-AU" sz="2400" b="1" dirty="0" smtClean="0">
              <a:solidFill>
                <a:srgbClr val="C00000"/>
              </a:solidFill>
            </a:endParaRPr>
          </a:p>
          <a:p>
            <a:pPr algn="l"/>
            <a:r>
              <a:rPr lang="en-AU" sz="2400" b="1" dirty="0" smtClean="0">
                <a:solidFill>
                  <a:srgbClr val="C00000"/>
                </a:solidFill>
              </a:rPr>
              <a:t>GEMPACK is effective in computing </a:t>
            </a:r>
            <a:r>
              <a:rPr lang="en-AU" sz="2400" b="1" dirty="0" err="1" smtClean="0">
                <a:solidFill>
                  <a:srgbClr val="C00000"/>
                </a:solidFill>
              </a:rPr>
              <a:t>Melitz</a:t>
            </a:r>
            <a:r>
              <a:rPr lang="en-AU" sz="2400" b="1" dirty="0" smtClean="0">
                <a:solidFill>
                  <a:srgbClr val="C00000"/>
                </a:solidFill>
              </a:rPr>
              <a:t> solutions</a:t>
            </a:r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endParaRPr lang="en-AU" sz="2400" b="1" dirty="0" smtClean="0"/>
          </a:p>
          <a:p>
            <a:pPr algn="l"/>
            <a:r>
              <a:rPr lang="en-AU" sz="2400" b="1" dirty="0" smtClean="0"/>
              <a:t>    </a:t>
            </a:r>
          </a:p>
          <a:p>
            <a:pPr algn="l"/>
            <a:r>
              <a:rPr lang="en-AU" sz="2400" b="1" dirty="0" smtClean="0"/>
              <a:t>    </a:t>
            </a:r>
          </a:p>
          <a:p>
            <a:pPr algn="l"/>
            <a:r>
              <a:rPr lang="en-AU" sz="2400" b="1" dirty="0" smtClean="0"/>
              <a:t>     </a:t>
            </a:r>
          </a:p>
          <a:p>
            <a:pPr algn="l"/>
            <a:endParaRPr lang="en-AU" sz="2400" b="1" dirty="0" smtClean="0"/>
          </a:p>
          <a:p>
            <a:pPr algn="l"/>
            <a:endParaRPr lang="en-AU" sz="2400" b="1" dirty="0"/>
          </a:p>
        </p:txBody>
      </p:sp>
    </p:spTree>
    <p:extLst>
      <p:ext uri="{BB962C8B-B14F-4D97-AF65-F5344CB8AC3E}">
        <p14:creationId xmlns:p14="http://schemas.microsoft.com/office/powerpoint/2010/main" val="328573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0496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>
                <a:solidFill>
                  <a:srgbClr val="0000FF"/>
                </a:solidFill>
              </a:rPr>
              <a:t>An envelope </a:t>
            </a:r>
            <a:r>
              <a:rPr lang="en-AU" dirty="0" smtClean="0">
                <a:solidFill>
                  <a:srgbClr val="0000FF"/>
                </a:solidFill>
              </a:rPr>
              <a:t>result</a:t>
            </a:r>
            <a:endParaRPr lang="en-AU" dirty="0">
              <a:solidFill>
                <a:srgbClr val="0000FF"/>
              </a:solidFill>
            </a:endParaRPr>
          </a:p>
        </p:txBody>
      </p:sp>
      <p:graphicFrame>
        <p:nvGraphicFramePr>
          <p:cNvPr id="430082" name="Object 2"/>
          <p:cNvGraphicFramePr>
            <a:graphicFrameLocks noChangeAspect="1"/>
          </p:cNvGraphicFramePr>
          <p:nvPr/>
        </p:nvGraphicFramePr>
        <p:xfrm>
          <a:off x="1475656" y="1484784"/>
          <a:ext cx="6113462" cy="514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57" name="Document" r:id="rId4" imgW="6112696" imgH="5140975" progId="Word.Document.12">
                  <p:embed/>
                </p:oleObj>
              </mc:Choice>
              <mc:Fallback>
                <p:oleObj name="Document" r:id="rId4" imgW="6112696" imgH="5140975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484784"/>
                        <a:ext cx="6113462" cy="514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281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528" y="2736503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1.  </a:t>
            </a:r>
            <a:r>
              <a:rPr lang="en-A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Armington</a:t>
            </a:r>
            <a:r>
              <a:rPr lang="en-A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, Krugman and </a:t>
            </a:r>
            <a:r>
              <a:rPr lang="en-AU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Melitz</a:t>
            </a:r>
            <a:r>
              <a:rPr lang="en-A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:  special cases of an encompassing model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252236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/>
            </a:r>
            <a:br>
              <a:rPr lang="en-A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</a:br>
            <a:r>
              <a:rPr lang="en-A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Special assumptions: </a:t>
            </a:r>
            <a:r>
              <a:rPr lang="en-AU" sz="3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Armington</a:t>
            </a:r>
            <a:endParaRPr lang="en-AU" sz="3200" dirty="0"/>
          </a:p>
        </p:txBody>
      </p:sp>
      <p:graphicFrame>
        <p:nvGraphicFramePr>
          <p:cNvPr id="3502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723488"/>
              </p:ext>
            </p:extLst>
          </p:nvPr>
        </p:nvGraphicFramePr>
        <p:xfrm>
          <a:off x="0" y="2279650"/>
          <a:ext cx="9002713" cy="282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286" name="Document" r:id="rId4" imgW="9507202" imgH="2990121" progId="Word.Document.12">
                  <p:embed/>
                </p:oleObj>
              </mc:Choice>
              <mc:Fallback>
                <p:oleObj name="Document" r:id="rId4" imgW="9507202" imgH="2990121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279650"/>
                        <a:ext cx="9002713" cy="282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8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Special assumptions: </a:t>
            </a:r>
            <a:r>
              <a:rPr lang="en-A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Krugman</a:t>
            </a:r>
            <a:endParaRPr lang="en-AU" sz="3200" dirty="0"/>
          </a:p>
        </p:txBody>
      </p:sp>
      <p:graphicFrame>
        <p:nvGraphicFramePr>
          <p:cNvPr id="3768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329698"/>
              </p:ext>
            </p:extLst>
          </p:nvPr>
        </p:nvGraphicFramePr>
        <p:xfrm>
          <a:off x="-25400" y="2060575"/>
          <a:ext cx="8847138" cy="301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310" name="Document" r:id="rId4" imgW="9043669" imgH="3073560" progId="Word.Document.12">
                  <p:embed/>
                </p:oleObj>
              </mc:Choice>
              <mc:Fallback>
                <p:oleObj name="Document" r:id="rId4" imgW="9043669" imgH="307356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400" y="2060575"/>
                        <a:ext cx="8847138" cy="301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27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Special assumptions: </a:t>
            </a:r>
            <a:r>
              <a:rPr lang="en-AU" sz="3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Melitz</a:t>
            </a:r>
            <a:endParaRPr lang="en-AU" sz="3200" dirty="0"/>
          </a:p>
        </p:txBody>
      </p:sp>
      <p:graphicFrame>
        <p:nvGraphicFramePr>
          <p:cNvPr id="3768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34641"/>
              </p:ext>
            </p:extLst>
          </p:nvPr>
        </p:nvGraphicFramePr>
        <p:xfrm>
          <a:off x="-25400" y="2060575"/>
          <a:ext cx="8693150" cy="294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511" name="Document" r:id="rId4" imgW="9043669" imgH="3070323" progId="Word.Document.12">
                  <p:embed/>
                </p:oleObj>
              </mc:Choice>
              <mc:Fallback>
                <p:oleObj name="Document" r:id="rId4" imgW="9043669" imgH="3070323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400" y="2060575"/>
                        <a:ext cx="8693150" cy="294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409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528" y="1340768"/>
            <a:ext cx="8496944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2.  Optimality</a:t>
            </a:r>
          </a:p>
          <a:p>
            <a:pPr marL="514350" indent="-514350">
              <a:buAutoNum type="arabicPeriod" startAt="3"/>
            </a:pPr>
            <a:endParaRPr lang="en-A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  <a:p>
            <a:pPr algn="l"/>
            <a:r>
              <a:rPr lang="en-A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Melitz</a:t>
            </a:r>
            <a:r>
              <a:rPr lang="en-A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en-A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Monopolistic competition; increasing returns to scale; prices greater than marginal costs; high and low productivity firms.</a:t>
            </a:r>
          </a:p>
          <a:p>
            <a:pPr algn="l"/>
            <a:endParaRPr lang="en-A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algn="l"/>
            <a:r>
              <a:rPr lang="en-A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Do these features support arguments for government intervention?</a:t>
            </a:r>
          </a:p>
          <a:p>
            <a:pPr algn="l"/>
            <a:endParaRPr lang="en-A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algn="l"/>
            <a:r>
              <a:rPr lang="en-A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No, planner cost-minimizing problem</a:t>
            </a:r>
          </a:p>
          <a:p>
            <a:pPr algn="l"/>
            <a:endParaRPr lang="en-AU" sz="20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22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1659285"/>
            <a:ext cx="7848872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0"/>
              </a:spcAft>
              <a:tabLst>
                <a:tab pos="5671185" algn="r"/>
              </a:tabLst>
            </a:pPr>
            <a:r>
              <a:rPr lang="en-AU" b="1" kern="1000" dirty="0">
                <a:solidFill>
                  <a:srgbClr val="C00000"/>
                </a:solidFill>
                <a:latin typeface="Times New Roman"/>
                <a:ea typeface="SimSun"/>
                <a:cs typeface="Arial"/>
              </a:rPr>
              <a:t>Envelope theorems: </a:t>
            </a:r>
            <a:r>
              <a:rPr lang="en-AU" b="1" kern="1000" dirty="0">
                <a:solidFill>
                  <a:srgbClr val="000000"/>
                </a:solidFill>
                <a:latin typeface="Times New Roman"/>
                <a:ea typeface="SimSun"/>
                <a:cs typeface="Arial"/>
              </a:rPr>
              <a:t>global welfare effect of introducing a distorting tax/tariff into a previously optimal situation depends only on the </a:t>
            </a:r>
            <a:r>
              <a:rPr lang="en-AU" b="1" kern="1000" dirty="0" smtClean="0">
                <a:solidFill>
                  <a:srgbClr val="000000"/>
                </a:solidFill>
                <a:latin typeface="Times New Roman"/>
                <a:ea typeface="SimSun"/>
                <a:cs typeface="Arial"/>
              </a:rPr>
              <a:t>tax/tariff rate and on the induced movement </a:t>
            </a:r>
            <a:r>
              <a:rPr lang="en-AU" b="1" kern="1000" dirty="0">
                <a:solidFill>
                  <a:srgbClr val="000000"/>
                </a:solidFill>
                <a:latin typeface="Times New Roman"/>
                <a:ea typeface="SimSun"/>
                <a:cs typeface="Arial"/>
              </a:rPr>
              <a:t>in </a:t>
            </a:r>
            <a:r>
              <a:rPr lang="en-AU" b="1" kern="1000" dirty="0" smtClean="0">
                <a:solidFill>
                  <a:srgbClr val="000000"/>
                </a:solidFill>
                <a:latin typeface="Times New Roman"/>
                <a:ea typeface="SimSun"/>
                <a:cs typeface="Arial"/>
              </a:rPr>
              <a:t>absorption </a:t>
            </a:r>
            <a:r>
              <a:rPr lang="en-AU" b="1" kern="1000" dirty="0">
                <a:solidFill>
                  <a:srgbClr val="000000"/>
                </a:solidFill>
                <a:latin typeface="Times New Roman"/>
                <a:ea typeface="SimSun"/>
                <a:cs typeface="Arial"/>
              </a:rPr>
              <a:t>(consumption) of the taxed </a:t>
            </a:r>
            <a:r>
              <a:rPr lang="en-AU" b="1" kern="1000" dirty="0" smtClean="0">
                <a:solidFill>
                  <a:srgbClr val="000000"/>
                </a:solidFill>
                <a:latin typeface="Times New Roman"/>
                <a:ea typeface="SimSun"/>
                <a:cs typeface="Arial"/>
              </a:rPr>
              <a:t>item</a:t>
            </a:r>
          </a:p>
          <a:p>
            <a:pPr algn="l">
              <a:spcBef>
                <a:spcPts val="600"/>
              </a:spcBef>
              <a:spcAft>
                <a:spcPts val="0"/>
              </a:spcAft>
              <a:tabLst>
                <a:tab pos="5671185" algn="r"/>
              </a:tabLst>
            </a:pPr>
            <a:endParaRPr lang="en-AU" sz="1600" b="1" kern="1000" dirty="0">
              <a:solidFill>
                <a:srgbClr val="000000"/>
              </a:solidFill>
              <a:latin typeface="Times New Roman"/>
              <a:ea typeface="SimSun"/>
              <a:cs typeface="Arial"/>
            </a:endParaRPr>
          </a:p>
          <a:p>
            <a:pPr algn="l">
              <a:spcBef>
                <a:spcPts val="600"/>
              </a:spcBef>
              <a:spcAft>
                <a:spcPts val="0"/>
              </a:spcAft>
              <a:tabLst>
                <a:tab pos="5671185" algn="r"/>
              </a:tabLst>
            </a:pPr>
            <a:r>
              <a:rPr lang="en-AU" b="1" kern="1000" dirty="0" smtClean="0">
                <a:solidFill>
                  <a:srgbClr val="000000"/>
                </a:solidFill>
                <a:latin typeface="Times New Roman"/>
                <a:ea typeface="SimSun"/>
                <a:cs typeface="Arial"/>
              </a:rPr>
              <a:t>            --  welfare triangles</a:t>
            </a:r>
            <a:endParaRPr lang="en-AU" kern="1000" dirty="0">
              <a:solidFill>
                <a:srgbClr val="000000"/>
              </a:solidFill>
              <a:latin typeface="Times New Roman"/>
              <a:ea typeface="SimSun"/>
              <a:cs typeface="Arial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228600"/>
            <a:ext cx="8077200" cy="52629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A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Implication of optimality</a:t>
            </a:r>
            <a:endParaRPr lang="en-A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55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528" y="2736503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3.  </a:t>
            </a:r>
            <a:r>
              <a:rPr lang="en-A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Melitz</a:t>
            </a:r>
            <a:r>
              <a:rPr lang="en-A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sectors and </a:t>
            </a:r>
            <a:r>
              <a:rPr lang="en-A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Armington</a:t>
            </a:r>
            <a:r>
              <a:rPr lang="en-A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general equilibrium: a decomposition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414196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st">
  <a:themeElements>
    <a:clrScheme name="Gst 4">
      <a:dk1>
        <a:srgbClr val="000000"/>
      </a:dk1>
      <a:lt1>
        <a:srgbClr val="FFFFFF"/>
      </a:lt1>
      <a:dk2>
        <a:srgbClr val="000000"/>
      </a:dk2>
      <a:lt2>
        <a:srgbClr val="393939"/>
      </a:lt2>
      <a:accent1>
        <a:srgbClr val="CBCBCB"/>
      </a:accent1>
      <a:accent2>
        <a:srgbClr val="868686"/>
      </a:accent2>
      <a:accent3>
        <a:srgbClr val="FFFFFF"/>
      </a:accent3>
      <a:accent4>
        <a:srgbClr val="000000"/>
      </a:accent4>
      <a:accent5>
        <a:srgbClr val="E2E2E2"/>
      </a:accent5>
      <a:accent6>
        <a:srgbClr val="797979"/>
      </a:accent6>
      <a:hlink>
        <a:srgbClr val="4D4D4D"/>
      </a:hlink>
      <a:folHlink>
        <a:srgbClr val="EAEAEA"/>
      </a:folHlink>
    </a:clrScheme>
    <a:fontScheme name="Gst">
      <a:majorFont>
        <a:latin typeface="Century Schoolboo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pattFill prst="lgCheck">
          <a:fgClr>
            <a:schemeClr val="tx2"/>
          </a:fgClr>
          <a:bgClr>
            <a:schemeClr val="bg1"/>
          </a:bgClr>
        </a:patt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pattFill prst="lgCheck">
          <a:fgClr>
            <a:schemeClr val="tx2"/>
          </a:fgClr>
          <a:bgClr>
            <a:schemeClr val="bg1"/>
          </a:bgClr>
        </a:patt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s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11732</TotalTime>
  <Pages>3</Pages>
  <Words>690</Words>
  <Application>Microsoft Office PowerPoint</Application>
  <PresentationFormat>On-screen Show (4:3)</PresentationFormat>
  <Paragraphs>138</Paragraphs>
  <Slides>24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Gst</vt:lpstr>
      <vt:lpstr>Document</vt:lpstr>
      <vt:lpstr>Modern trade theory for CGE modelling: the Armington, Krugman and Melitz models</vt:lpstr>
      <vt:lpstr>Dissatisfaction with Armington</vt:lpstr>
      <vt:lpstr>PowerPoint Presentation</vt:lpstr>
      <vt:lpstr> Special assumptions: Armington</vt:lpstr>
      <vt:lpstr>Special assumptions: Krugman</vt:lpstr>
      <vt:lpstr>Special assumptions: Melitz</vt:lpstr>
      <vt:lpstr>PowerPoint Presentation</vt:lpstr>
      <vt:lpstr>Implication of optimality</vt:lpstr>
      <vt:lpstr>PowerPoint Presentation</vt:lpstr>
      <vt:lpstr>Balistreri-Ruthford decomposition method for solving GE models with Melitz sectors</vt:lpstr>
      <vt:lpstr>Implication of the Balistreri-Rutherford decomposition</vt:lpstr>
      <vt:lpstr>PowerPoint Presentation</vt:lpstr>
      <vt:lpstr>MelitzGE results for the effects of tariffs imposed by country 2 with =3.8: extra Melitz effects cancel out </vt:lpstr>
      <vt:lpstr>Tariff increase by country 2: Melitz &amp; Armington, substitution elasticity of 3.8 </vt:lpstr>
      <vt:lpstr>Tariff increase by country 2: Melitz &amp; Armington, substitution elasticity of 3.8</vt:lpstr>
      <vt:lpstr>Tariff increase by country 2: Melitz &amp; Armington, substitution elasticity of 3.8</vt:lpstr>
      <vt:lpstr>Tariff increase by country 2: Melitz &amp; Armington, substitution elasticity of 3.8</vt:lpstr>
      <vt:lpstr>Is Melitz simply Armington  with a high substitution elasticity?  </vt:lpstr>
      <vt:lpstr>Melitz substitution elasticities and equivalent  Armington elasticities in the simulation of a 7.18% tariff imposed by country 2 </vt:lpstr>
      <vt:lpstr>Computational times for solving MelitzGE in GEMPACK (seconds)</vt:lpstr>
      <vt:lpstr>5.  Concluding remarks</vt:lpstr>
      <vt:lpstr>Concluding remarks</vt:lpstr>
      <vt:lpstr>PowerPoint Presentation</vt:lpstr>
      <vt:lpstr>An envelope result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colin thompson</dc:creator>
  <cp:lastModifiedBy>Victoria University</cp:lastModifiedBy>
  <cp:revision>879</cp:revision>
  <cp:lastPrinted>2014-08-09T04:00:41Z</cp:lastPrinted>
  <dcterms:created xsi:type="dcterms:W3CDTF">1997-06-09T21:24:06Z</dcterms:created>
  <dcterms:modified xsi:type="dcterms:W3CDTF">2014-08-09T04:03:28Z</dcterms:modified>
</cp:coreProperties>
</file>