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notesSlides/notesSlide18.xml" ContentType="application/vnd.openxmlformats-officedocument.presentationml.notesSlide+xml"/>
  <Override PartName="/ppt/charts/chart11.xml" ContentType="application/vnd.openxmlformats-officedocument.drawingml.chart+xml"/>
  <Override PartName="/ppt/notesSlides/notesSlide19.xml" ContentType="application/vnd.openxmlformats-officedocument.presentationml.notesSlide+xml"/>
  <Override PartName="/ppt/charts/chart12.xml" ContentType="application/vnd.openxmlformats-officedocument.drawingml.chart+xml"/>
  <Override PartName="/ppt/notesSlides/notesSlide20.xml" ContentType="application/vnd.openxmlformats-officedocument.presentationml.notesSlide+xml"/>
  <Override PartName="/ppt/charts/chart13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4.xml" ContentType="application/vnd.openxmlformats-officedocument.drawingml.chart+xml"/>
  <Override PartName="/ppt/theme/themeOverride10.xml" ContentType="application/vnd.openxmlformats-officedocument.themeOverr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39"/>
  </p:notesMasterIdLst>
  <p:handoutMasterIdLst>
    <p:handoutMasterId r:id="rId40"/>
  </p:handoutMasterIdLst>
  <p:sldIdLst>
    <p:sldId id="256" r:id="rId5"/>
    <p:sldId id="298" r:id="rId6"/>
    <p:sldId id="257" r:id="rId7"/>
    <p:sldId id="289" r:id="rId8"/>
    <p:sldId id="287" r:id="rId9"/>
    <p:sldId id="288" r:id="rId10"/>
    <p:sldId id="277" r:id="rId11"/>
    <p:sldId id="278" r:id="rId12"/>
    <p:sldId id="280" r:id="rId13"/>
    <p:sldId id="281" r:id="rId14"/>
    <p:sldId id="282" r:id="rId15"/>
    <p:sldId id="283" r:id="rId16"/>
    <p:sldId id="284" r:id="rId17"/>
    <p:sldId id="290" r:id="rId18"/>
    <p:sldId id="286" r:id="rId19"/>
    <p:sldId id="291" r:id="rId20"/>
    <p:sldId id="292" r:id="rId21"/>
    <p:sldId id="313" r:id="rId22"/>
    <p:sldId id="294" r:id="rId23"/>
    <p:sldId id="314" r:id="rId24"/>
    <p:sldId id="295" r:id="rId25"/>
    <p:sldId id="296" r:id="rId26"/>
    <p:sldId id="302" r:id="rId27"/>
    <p:sldId id="303" r:id="rId28"/>
    <p:sldId id="305" r:id="rId29"/>
    <p:sldId id="304" r:id="rId30"/>
    <p:sldId id="307" r:id="rId31"/>
    <p:sldId id="311" r:id="rId32"/>
    <p:sldId id="312" r:id="rId33"/>
    <p:sldId id="297" r:id="rId34"/>
    <p:sldId id="315" r:id="rId35"/>
    <p:sldId id="308" r:id="rId36"/>
    <p:sldId id="309" r:id="rId37"/>
    <p:sldId id="310" r:id="rId3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Model\GTAP\GTAP2013\Result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TAP2013\Result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TAP2013\Result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TAP2013\Results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10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E:\Model\GTAP\GTAP2013\Results.xlsx" TargetMode="External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odel\GTAP\GTAP2013\Result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GTAP2013\Results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Real GDP impact of a 1% decrease in Labour, Land &amp; Nat Res efficiency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Results!$A$7</c:f>
              <c:strCache>
                <c:ptCount val="1"/>
                <c:pt idx="0">
                  <c:v>Temporary</c:v>
                </c:pt>
              </c:strCache>
            </c:strRef>
          </c:tx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Results!$B$7:$AE$7</c:f>
              <c:numCache>
                <c:formatCode>General</c:formatCode>
                <c:ptCount val="30"/>
                <c:pt idx="0">
                  <c:v>-0.6037560000000004</c:v>
                </c:pt>
                <c:pt idx="1">
                  <c:v>-2.0799999999999999E-2</c:v>
                </c:pt>
                <c:pt idx="2">
                  <c:v>-1.9699999999999999E-2</c:v>
                </c:pt>
                <c:pt idx="3">
                  <c:v>-1.8700000000000019E-2</c:v>
                </c:pt>
                <c:pt idx="4">
                  <c:v>-1.7700000000000025E-2</c:v>
                </c:pt>
                <c:pt idx="5">
                  <c:v>-1.6799999999999999E-2</c:v>
                </c:pt>
                <c:pt idx="6">
                  <c:v>-1.5900000000000015E-2</c:v>
                </c:pt>
                <c:pt idx="7">
                  <c:v>-1.5100000000000013E-2</c:v>
                </c:pt>
                <c:pt idx="8">
                  <c:v>-1.4300000000000009E-2</c:v>
                </c:pt>
                <c:pt idx="9">
                  <c:v>-1.3599999999999999E-2</c:v>
                </c:pt>
                <c:pt idx="10">
                  <c:v>-1.2800000000000011E-2</c:v>
                </c:pt>
                <c:pt idx="11">
                  <c:v>-1.2200000000000009E-2</c:v>
                </c:pt>
                <c:pt idx="12">
                  <c:v>-1.1500000000000012E-2</c:v>
                </c:pt>
                <c:pt idx="13">
                  <c:v>-1.090000000000001E-2</c:v>
                </c:pt>
                <c:pt idx="14">
                  <c:v>-1.0400000000000008E-2</c:v>
                </c:pt>
                <c:pt idx="15">
                  <c:v>-9.8200000000000075E-3</c:v>
                </c:pt>
                <c:pt idx="16">
                  <c:v>-9.3000000000000079E-3</c:v>
                </c:pt>
                <c:pt idx="17">
                  <c:v>-8.8200000000000171E-3</c:v>
                </c:pt>
                <c:pt idx="18">
                  <c:v>-8.3600000000000115E-3</c:v>
                </c:pt>
                <c:pt idx="19">
                  <c:v>-7.9200000000000069E-3</c:v>
                </c:pt>
                <c:pt idx="20">
                  <c:v>-7.5100000000000071E-3</c:v>
                </c:pt>
                <c:pt idx="21">
                  <c:v>-7.1100000000000035E-3</c:v>
                </c:pt>
                <c:pt idx="22">
                  <c:v>-6.7400000000000081E-3</c:v>
                </c:pt>
                <c:pt idx="23">
                  <c:v>-6.3900000000000059E-3</c:v>
                </c:pt>
                <c:pt idx="24">
                  <c:v>-6.0600000000000038E-3</c:v>
                </c:pt>
                <c:pt idx="25">
                  <c:v>-5.750000000000006E-3</c:v>
                </c:pt>
                <c:pt idx="26">
                  <c:v>-5.4500000000000069E-3</c:v>
                </c:pt>
                <c:pt idx="27">
                  <c:v>-5.1700000000000036E-3</c:v>
                </c:pt>
                <c:pt idx="28">
                  <c:v>-4.9000000000000042E-3</c:v>
                </c:pt>
                <c:pt idx="29">
                  <c:v>-4.6500000000000014E-3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Results!$A$6</c:f>
              <c:strCache>
                <c:ptCount val="1"/>
                <c:pt idx="0">
                  <c:v>Permanent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Results!$B$6:$AE$6</c:f>
              <c:numCache>
                <c:formatCode>General</c:formatCode>
                <c:ptCount val="30"/>
                <c:pt idx="0">
                  <c:v>-0.6037560000000004</c:v>
                </c:pt>
                <c:pt idx="1">
                  <c:v>-0.62441400000000002</c:v>
                </c:pt>
                <c:pt idx="2">
                  <c:v>-0.64399600000000046</c:v>
                </c:pt>
                <c:pt idx="3">
                  <c:v>-0.66255699999999951</c:v>
                </c:pt>
                <c:pt idx="4">
                  <c:v>-0.68015099999999995</c:v>
                </c:pt>
                <c:pt idx="5">
                  <c:v>-0.69682700000000075</c:v>
                </c:pt>
                <c:pt idx="6">
                  <c:v>-0.71263600000000005</c:v>
                </c:pt>
                <c:pt idx="7">
                  <c:v>-0.72762000000000071</c:v>
                </c:pt>
                <c:pt idx="8">
                  <c:v>-0.74182400000000071</c:v>
                </c:pt>
                <c:pt idx="9">
                  <c:v>-0.75528700000000004</c:v>
                </c:pt>
                <c:pt idx="10">
                  <c:v>-0.76804799999999995</c:v>
                </c:pt>
                <c:pt idx="11">
                  <c:v>-0.7801439999999995</c:v>
                </c:pt>
                <c:pt idx="12">
                  <c:v>-0.79161000000000004</c:v>
                </c:pt>
                <c:pt idx="13">
                  <c:v>-0.80247900000000005</c:v>
                </c:pt>
                <c:pt idx="14">
                  <c:v>-0.81278099999999998</c:v>
                </c:pt>
                <c:pt idx="15">
                  <c:v>-0.822546</c:v>
                </c:pt>
                <c:pt idx="16">
                  <c:v>-0.83180100000000046</c:v>
                </c:pt>
                <c:pt idx="17">
                  <c:v>-0.84057599999999999</c:v>
                </c:pt>
                <c:pt idx="18">
                  <c:v>-0.84889099999999995</c:v>
                </c:pt>
                <c:pt idx="19">
                  <c:v>-0.85677300000000045</c:v>
                </c:pt>
                <c:pt idx="20">
                  <c:v>-0.86424500000000071</c:v>
                </c:pt>
                <c:pt idx="21">
                  <c:v>-0.87133000000000005</c:v>
                </c:pt>
                <c:pt idx="22">
                  <c:v>-0.87804500000000074</c:v>
                </c:pt>
                <c:pt idx="23">
                  <c:v>-0.88441199999999998</c:v>
                </c:pt>
                <c:pt idx="24">
                  <c:v>-0.89044800000000046</c:v>
                </c:pt>
                <c:pt idx="25">
                  <c:v>-0.89616899999999999</c:v>
                </c:pt>
                <c:pt idx="26">
                  <c:v>-0.9015919999999995</c:v>
                </c:pt>
                <c:pt idx="27">
                  <c:v>-0.90673199999999998</c:v>
                </c:pt>
                <c:pt idx="28">
                  <c:v>-0.91160300000000005</c:v>
                </c:pt>
                <c:pt idx="29">
                  <c:v>-0.91622099999999951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388224"/>
        <c:axId val="160389760"/>
      </c:lineChart>
      <c:catAx>
        <c:axId val="16038822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60389760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60389760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6038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933267716535421"/>
          <c:y val="0.53262229976354991"/>
          <c:w val="0.18643283715288492"/>
          <c:h val="0.15940558450601852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GDP Cost: ELY slow vs fast tax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Results3!$A$24</c:f>
              <c:strCache>
                <c:ptCount val="1"/>
                <c:pt idx="0">
                  <c:v>fast tax</c:v>
                </c:pt>
              </c:strCache>
            </c:strRef>
          </c:tx>
          <c:spPr>
            <a:ln w="57150"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Results3!$B$24:$U$24</c:f>
              <c:numCache>
                <c:formatCode>General</c:formatCode>
                <c:ptCount val="20"/>
                <c:pt idx="0">
                  <c:v>55.686700000000002</c:v>
                </c:pt>
                <c:pt idx="1">
                  <c:v>111.37299999999998</c:v>
                </c:pt>
                <c:pt idx="2">
                  <c:v>167.06</c:v>
                </c:pt>
                <c:pt idx="3">
                  <c:v>222.74699999999999</c:v>
                </c:pt>
                <c:pt idx="4">
                  <c:v>278.43400000000003</c:v>
                </c:pt>
                <c:pt idx="5">
                  <c:v>334.12</c:v>
                </c:pt>
                <c:pt idx="6">
                  <c:v>389.80700000000002</c:v>
                </c:pt>
                <c:pt idx="7">
                  <c:v>445.49400000000003</c:v>
                </c:pt>
                <c:pt idx="8">
                  <c:v>501.18</c:v>
                </c:pt>
                <c:pt idx="9">
                  <c:v>556.86699999999962</c:v>
                </c:pt>
                <c:pt idx="10">
                  <c:v>612.55399999999997</c:v>
                </c:pt>
                <c:pt idx="11">
                  <c:v>668.24</c:v>
                </c:pt>
                <c:pt idx="12">
                  <c:v>723.92699999999979</c:v>
                </c:pt>
                <c:pt idx="13">
                  <c:v>779.61400000000003</c:v>
                </c:pt>
                <c:pt idx="14">
                  <c:v>835.30099999999982</c:v>
                </c:pt>
                <c:pt idx="15">
                  <c:v>890.98699999999997</c:v>
                </c:pt>
                <c:pt idx="16">
                  <c:v>946.67400000000021</c:v>
                </c:pt>
                <c:pt idx="17">
                  <c:v>1002.3599999999998</c:v>
                </c:pt>
                <c:pt idx="18">
                  <c:v>1058.05</c:v>
                </c:pt>
                <c:pt idx="19">
                  <c:v>1113.73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Results3!$A$25</c:f>
              <c:strCache>
                <c:ptCount val="1"/>
                <c:pt idx="0">
                  <c:v>slow tax</c:v>
                </c:pt>
              </c:strCache>
            </c:strRef>
          </c:tx>
          <c:spPr>
            <a:ln w="5715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Results3!$B$25:$AE$25</c:f>
              <c:numCache>
                <c:formatCode>General</c:formatCode>
                <c:ptCount val="30"/>
                <c:pt idx="0">
                  <c:v>22.274699999999992</c:v>
                </c:pt>
                <c:pt idx="1">
                  <c:v>44.549400000000006</c:v>
                </c:pt>
                <c:pt idx="2">
                  <c:v>66.823999999999998</c:v>
                </c:pt>
                <c:pt idx="3">
                  <c:v>89.098699999999994</c:v>
                </c:pt>
                <c:pt idx="4">
                  <c:v>111.37299999999998</c:v>
                </c:pt>
                <c:pt idx="5">
                  <c:v>133.648</c:v>
                </c:pt>
                <c:pt idx="6">
                  <c:v>155.923</c:v>
                </c:pt>
                <c:pt idx="7">
                  <c:v>178.197</c:v>
                </c:pt>
                <c:pt idx="8">
                  <c:v>200.47200000000001</c:v>
                </c:pt>
                <c:pt idx="9">
                  <c:v>222.74699999999999</c:v>
                </c:pt>
                <c:pt idx="10">
                  <c:v>245.02100000000004</c:v>
                </c:pt>
                <c:pt idx="11">
                  <c:v>267.29599999999988</c:v>
                </c:pt>
                <c:pt idx="12">
                  <c:v>289.57100000000003</c:v>
                </c:pt>
                <c:pt idx="13">
                  <c:v>311.84500000000008</c:v>
                </c:pt>
                <c:pt idx="14">
                  <c:v>334.12</c:v>
                </c:pt>
                <c:pt idx="15">
                  <c:v>356.39499999999987</c:v>
                </c:pt>
                <c:pt idx="16">
                  <c:v>378.67</c:v>
                </c:pt>
                <c:pt idx="17">
                  <c:v>400.94400000000002</c:v>
                </c:pt>
                <c:pt idx="18">
                  <c:v>423.21899999999988</c:v>
                </c:pt>
                <c:pt idx="19">
                  <c:v>445.49400000000003</c:v>
                </c:pt>
                <c:pt idx="20">
                  <c:v>467.76799999999986</c:v>
                </c:pt>
                <c:pt idx="21">
                  <c:v>490.04300000000001</c:v>
                </c:pt>
                <c:pt idx="22">
                  <c:v>512.31799999999976</c:v>
                </c:pt>
                <c:pt idx="23">
                  <c:v>534.59199999999998</c:v>
                </c:pt>
                <c:pt idx="24">
                  <c:v>556.86699999999962</c:v>
                </c:pt>
                <c:pt idx="25">
                  <c:v>579.14199999999983</c:v>
                </c:pt>
                <c:pt idx="26">
                  <c:v>601.41599999999983</c:v>
                </c:pt>
                <c:pt idx="27">
                  <c:v>623.69100000000003</c:v>
                </c:pt>
                <c:pt idx="28">
                  <c:v>645.96599999999978</c:v>
                </c:pt>
                <c:pt idx="29">
                  <c:v>668.24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Results3!$A$22</c:f>
              <c:strCache>
                <c:ptCount val="1"/>
                <c:pt idx="0">
                  <c:v>fast cost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Results3!$B$22:$AE$22</c:f>
              <c:numCache>
                <c:formatCode>General</c:formatCode>
                <c:ptCount val="30"/>
                <c:pt idx="0">
                  <c:v>25.49986545964752</c:v>
                </c:pt>
                <c:pt idx="1">
                  <c:v>38.749208730921637</c:v>
                </c:pt>
                <c:pt idx="2">
                  <c:v>51.639561726380911</c:v>
                </c:pt>
                <c:pt idx="3">
                  <c:v>64.201475790873133</c:v>
                </c:pt>
                <c:pt idx="4">
                  <c:v>76.477042347884307</c:v>
                </c:pt>
                <c:pt idx="5">
                  <c:v>88.502138791671058</c:v>
                </c:pt>
                <c:pt idx="6">
                  <c:v>100.31675117304304</c:v>
                </c:pt>
                <c:pt idx="7">
                  <c:v>111.49934416305115</c:v>
                </c:pt>
                <c:pt idx="8">
                  <c:v>120.56554591928681</c:v>
                </c:pt>
                <c:pt idx="9">
                  <c:v>128.2442361681664</c:v>
                </c:pt>
                <c:pt idx="10">
                  <c:v>135.05235318573597</c:v>
                </c:pt>
                <c:pt idx="11">
                  <c:v>348.33850592728362</c:v>
                </c:pt>
                <c:pt idx="12">
                  <c:v>349.28265061189165</c:v>
                </c:pt>
                <c:pt idx="13">
                  <c:v>350.64591514975638</c:v>
                </c:pt>
                <c:pt idx="14">
                  <c:v>363.08412406535905</c:v>
                </c:pt>
                <c:pt idx="15">
                  <c:v>378.46894223326001</c:v>
                </c:pt>
                <c:pt idx="16">
                  <c:v>382.14453931638315</c:v>
                </c:pt>
                <c:pt idx="17">
                  <c:v>377.90202289540701</c:v>
                </c:pt>
                <c:pt idx="18">
                  <c:v>369.5841552927202</c:v>
                </c:pt>
                <c:pt idx="19">
                  <c:v>359.0841399851077</c:v>
                </c:pt>
                <c:pt idx="20">
                  <c:v>347.36724181960994</c:v>
                </c:pt>
                <c:pt idx="21">
                  <c:v>336.04180489458082</c:v>
                </c:pt>
                <c:pt idx="22">
                  <c:v>322.788971141454</c:v>
                </c:pt>
                <c:pt idx="23">
                  <c:v>308.92201569189223</c:v>
                </c:pt>
                <c:pt idx="24">
                  <c:v>294.38293126073671</c:v>
                </c:pt>
                <c:pt idx="25">
                  <c:v>284.84160870138925</c:v>
                </c:pt>
                <c:pt idx="26">
                  <c:v>279.0133636454658</c:v>
                </c:pt>
                <c:pt idx="27">
                  <c:v>275.20477369473713</c:v>
                </c:pt>
                <c:pt idx="28">
                  <c:v>272.47563890096194</c:v>
                </c:pt>
                <c:pt idx="29">
                  <c:v>270.33718532059521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Results3!$A$23</c:f>
              <c:strCache>
                <c:ptCount val="1"/>
                <c:pt idx="0">
                  <c:v>slow cost</c:v>
                </c:pt>
              </c:strCache>
            </c:strRef>
          </c:tx>
          <c:spPr>
            <a:ln w="5715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Results3!$B$23:$AE$23</c:f>
              <c:numCache>
                <c:formatCode>General</c:formatCode>
                <c:ptCount val="30"/>
                <c:pt idx="0">
                  <c:v>10.473442750548216</c:v>
                </c:pt>
                <c:pt idx="1">
                  <c:v>20.310664589418106</c:v>
                </c:pt>
                <c:pt idx="2">
                  <c:v>30.830696290995284</c:v>
                </c:pt>
                <c:pt idx="3">
                  <c:v>42.104506542519665</c:v>
                </c:pt>
                <c:pt idx="4">
                  <c:v>54.169265318608566</c:v>
                </c:pt>
                <c:pt idx="5">
                  <c:v>67.072941089593257</c:v>
                </c:pt>
                <c:pt idx="6">
                  <c:v>80.421550192863648</c:v>
                </c:pt>
                <c:pt idx="7">
                  <c:v>93.56549004116853</c:v>
                </c:pt>
                <c:pt idx="8">
                  <c:v>106.19160960879097</c:v>
                </c:pt>
                <c:pt idx="9">
                  <c:v>115.62259896252442</c:v>
                </c:pt>
                <c:pt idx="10">
                  <c:v>123.42990612947631</c:v>
                </c:pt>
                <c:pt idx="11">
                  <c:v>130.10607459346448</c:v>
                </c:pt>
                <c:pt idx="12">
                  <c:v>135.95301797423343</c:v>
                </c:pt>
                <c:pt idx="13">
                  <c:v>141.17004379128622</c:v>
                </c:pt>
                <c:pt idx="14">
                  <c:v>145.89353767979347</c:v>
                </c:pt>
                <c:pt idx="15">
                  <c:v>150.22073798590824</c:v>
                </c:pt>
                <c:pt idx="16">
                  <c:v>154.22427541950628</c:v>
                </c:pt>
                <c:pt idx="17">
                  <c:v>157.95605572710375</c:v>
                </c:pt>
                <c:pt idx="18">
                  <c:v>161.45845412228542</c:v>
                </c:pt>
                <c:pt idx="19">
                  <c:v>164.76407855327022</c:v>
                </c:pt>
                <c:pt idx="20">
                  <c:v>167.89547665180996</c:v>
                </c:pt>
                <c:pt idx="21">
                  <c:v>170.87681666114631</c:v>
                </c:pt>
                <c:pt idx="22">
                  <c:v>173.72393949194296</c:v>
                </c:pt>
                <c:pt idx="23">
                  <c:v>176.45357016256833</c:v>
                </c:pt>
                <c:pt idx="24">
                  <c:v>179.07541248560744</c:v>
                </c:pt>
                <c:pt idx="25">
                  <c:v>181.60002094344401</c:v>
                </c:pt>
                <c:pt idx="26">
                  <c:v>237.853037855932</c:v>
                </c:pt>
                <c:pt idx="27">
                  <c:v>231.54602430389434</c:v>
                </c:pt>
                <c:pt idx="28">
                  <c:v>224.16813233826122</c:v>
                </c:pt>
                <c:pt idx="29">
                  <c:v>215.70093104231321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027520"/>
        <c:axId val="178045696"/>
      </c:lineChart>
      <c:catAx>
        <c:axId val="17802752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8045696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8045696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02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946243393392743"/>
          <c:y val="0.22686455387888796"/>
          <c:w val="0.21314120256970928"/>
          <c:h val="0.31098259776351528"/>
        </c:manualLayout>
      </c:layout>
      <c:overlay val="1"/>
      <c:spPr>
        <a:solidFill>
          <a:sysClr val="window" lastClr="FFFFFF"/>
        </a:solidFill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AU" sz="3200" dirty="0" smtClean="0"/>
              <a:t>GDP cost </a:t>
            </a:r>
            <a:r>
              <a:rPr lang="en-AU" sz="3200" dirty="0" err="1" smtClean="0"/>
              <a:t>vs</a:t>
            </a:r>
            <a:r>
              <a:rPr lang="en-AU" sz="3200" dirty="0" smtClean="0"/>
              <a:t> </a:t>
            </a:r>
            <a:r>
              <a:rPr lang="en-AU" sz="3200" dirty="0" err="1" smtClean="0"/>
              <a:t>Baseload</a:t>
            </a:r>
            <a:r>
              <a:rPr lang="en-AU" sz="3200" dirty="0" smtClean="0"/>
              <a:t> reduction</a:t>
            </a:r>
            <a:endParaRPr lang="en-AU" sz="3200" dirty="0"/>
          </a:p>
        </c:rich>
      </c:tx>
      <c:layout>
        <c:manualLayout>
          <c:xMode val="edge"/>
          <c:yMode val="edge"/>
          <c:x val="0.24337674087772959"/>
          <c:y val="3.3569243172161319E-2"/>
        </c:manualLayout>
      </c:layout>
      <c:overlay val="1"/>
      <c:spPr>
        <a:solidFill>
          <a:schemeClr val="bg1"/>
        </a:solidFill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Results3!$B$92</c:f>
              <c:strCache>
                <c:ptCount val="1"/>
                <c:pt idx="0">
                  <c:v>Fast CET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Results3!$C$94:$C$123</c:f>
              <c:numCache>
                <c:formatCode>General</c:formatCode>
                <c:ptCount val="30"/>
                <c:pt idx="0">
                  <c:v>6.6189599999999995</c:v>
                </c:pt>
                <c:pt idx="1">
                  <c:v>13.723199999999999</c:v>
                </c:pt>
                <c:pt idx="2">
                  <c:v>21.168399999999991</c:v>
                </c:pt>
                <c:pt idx="3">
                  <c:v>28.779</c:v>
                </c:pt>
                <c:pt idx="4">
                  <c:v>36.365200000000002</c:v>
                </c:pt>
                <c:pt idx="5">
                  <c:v>43.742800000000003</c:v>
                </c:pt>
                <c:pt idx="6">
                  <c:v>50.750800000000005</c:v>
                </c:pt>
                <c:pt idx="7">
                  <c:v>57.264300000000006</c:v>
                </c:pt>
                <c:pt idx="8">
                  <c:v>63.200100000000006</c:v>
                </c:pt>
                <c:pt idx="9">
                  <c:v>68.516300000000001</c:v>
                </c:pt>
                <c:pt idx="10">
                  <c:v>73.206500000000005</c:v>
                </c:pt>
                <c:pt idx="11">
                  <c:v>77.292500000000004</c:v>
                </c:pt>
                <c:pt idx="12">
                  <c:v>80.815000000000012</c:v>
                </c:pt>
                <c:pt idx="13">
                  <c:v>83.8262</c:v>
                </c:pt>
                <c:pt idx="14">
                  <c:v>86.383200000000002</c:v>
                </c:pt>
                <c:pt idx="15">
                  <c:v>88.543499999999995</c:v>
                </c:pt>
                <c:pt idx="16">
                  <c:v>90.361700000000013</c:v>
                </c:pt>
                <c:pt idx="17">
                  <c:v>91.887900000000002</c:v>
                </c:pt>
                <c:pt idx="18">
                  <c:v>93.167000000000002</c:v>
                </c:pt>
                <c:pt idx="19">
                  <c:v>94.237899999999996</c:v>
                </c:pt>
                <c:pt idx="20">
                  <c:v>95.134299999999996</c:v>
                </c:pt>
                <c:pt idx="21">
                  <c:v>95.884699999999995</c:v>
                </c:pt>
                <c:pt idx="22">
                  <c:v>96.513400000000004</c:v>
                </c:pt>
                <c:pt idx="23">
                  <c:v>97.040600000000012</c:v>
                </c:pt>
                <c:pt idx="24">
                  <c:v>97.4833</c:v>
                </c:pt>
                <c:pt idx="25">
                  <c:v>97.855599999999981</c:v>
                </c:pt>
                <c:pt idx="26">
                  <c:v>98.1691</c:v>
                </c:pt>
                <c:pt idx="27">
                  <c:v>98.433600000000013</c:v>
                </c:pt>
                <c:pt idx="28">
                  <c:v>98.6571</c:v>
                </c:pt>
                <c:pt idx="29">
                  <c:v>98.846500000000006</c:v>
                </c:pt>
              </c:numCache>
            </c:numRef>
          </c:xVal>
          <c:yVal>
            <c:numRef>
              <c:f>Results3!$B$94:$B$123</c:f>
              <c:numCache>
                <c:formatCode>General</c:formatCode>
                <c:ptCount val="30"/>
                <c:pt idx="0">
                  <c:v>5.6513280000000006E-3</c:v>
                </c:pt>
                <c:pt idx="1">
                  <c:v>1.7697299999999999E-2</c:v>
                </c:pt>
                <c:pt idx="2">
                  <c:v>3.6862840000000008E-2</c:v>
                </c:pt>
                <c:pt idx="3">
                  <c:v>6.3413140000000007E-2</c:v>
                </c:pt>
                <c:pt idx="4">
                  <c:v>9.7092679999999987E-2</c:v>
                </c:pt>
                <c:pt idx="5">
                  <c:v>0.137157</c:v>
                </c:pt>
                <c:pt idx="6">
                  <c:v>0.18247300000000002</c:v>
                </c:pt>
                <c:pt idx="7">
                  <c:v>0.23167699999999997</c:v>
                </c:pt>
                <c:pt idx="8">
                  <c:v>0.28333400000000003</c:v>
                </c:pt>
                <c:pt idx="9">
                  <c:v>0.33608300000000008</c:v>
                </c:pt>
                <c:pt idx="10">
                  <c:v>0.388739</c:v>
                </c:pt>
                <c:pt idx="11">
                  <c:v>0.44034000000000001</c:v>
                </c:pt>
                <c:pt idx="12">
                  <c:v>0.4901660000000001</c:v>
                </c:pt>
                <c:pt idx="13">
                  <c:v>0.53772399999999998</c:v>
                </c:pt>
                <c:pt idx="14">
                  <c:v>0.58271399999999973</c:v>
                </c:pt>
                <c:pt idx="15">
                  <c:v>0.62498799999999999</c:v>
                </c:pt>
                <c:pt idx="16">
                  <c:v>0.66451800000000005</c:v>
                </c:pt>
                <c:pt idx="17">
                  <c:v>0.70135499999999984</c:v>
                </c:pt>
                <c:pt idx="18">
                  <c:v>0.73560800000000015</c:v>
                </c:pt>
                <c:pt idx="19">
                  <c:v>0.76741800000000004</c:v>
                </c:pt>
                <c:pt idx="20">
                  <c:v>0.79694299999999996</c:v>
                </c:pt>
                <c:pt idx="21">
                  <c:v>0.82434799999999997</c:v>
                </c:pt>
                <c:pt idx="22">
                  <c:v>0.84979600000000011</c:v>
                </c:pt>
                <c:pt idx="23">
                  <c:v>0.87344299999999997</c:v>
                </c:pt>
                <c:pt idx="24">
                  <c:v>0.89543799999999985</c:v>
                </c:pt>
                <c:pt idx="25">
                  <c:v>0.91591800000000001</c:v>
                </c:pt>
                <c:pt idx="26">
                  <c:v>0.93500700000000003</c:v>
                </c:pt>
                <c:pt idx="27">
                  <c:v>0.95282100000000014</c:v>
                </c:pt>
                <c:pt idx="28">
                  <c:v>0.96946399999999988</c:v>
                </c:pt>
                <c:pt idx="29">
                  <c:v>0.98502900000000004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Results3!$F$92</c:f>
              <c:strCache>
                <c:ptCount val="1"/>
                <c:pt idx="0">
                  <c:v>Slow CET</c:v>
                </c:pt>
              </c:strCache>
            </c:strRef>
          </c:tx>
          <c:spPr>
            <a:ln w="28575">
              <a:solidFill>
                <a:srgbClr val="0070C0"/>
              </a:solidFill>
              <a:prstDash val="solid"/>
            </a:ln>
          </c:spPr>
          <c:marker>
            <c:symbol val="triangle"/>
            <c:size val="10"/>
            <c:spPr>
              <a:ln w="28575">
                <a:solidFill>
                  <a:srgbClr val="0070C0"/>
                </a:solidFill>
                <a:prstDash val="solid"/>
              </a:ln>
            </c:spPr>
          </c:marker>
          <c:xVal>
            <c:numRef>
              <c:f>Results3!$G$94:$G$123</c:f>
              <c:numCache>
                <c:formatCode>General</c:formatCode>
                <c:ptCount val="30"/>
                <c:pt idx="0">
                  <c:v>2.5666699999999993</c:v>
                </c:pt>
                <c:pt idx="1">
                  <c:v>5.2220699999999995</c:v>
                </c:pt>
                <c:pt idx="2">
                  <c:v>7.9595200000000004</c:v>
                </c:pt>
                <c:pt idx="3">
                  <c:v>10.771199999999999</c:v>
                </c:pt>
                <c:pt idx="4">
                  <c:v>13.648199999999999</c:v>
                </c:pt>
                <c:pt idx="5">
                  <c:v>16.580699999999997</c:v>
                </c:pt>
                <c:pt idx="6">
                  <c:v>19.557900000000004</c:v>
                </c:pt>
                <c:pt idx="7">
                  <c:v>22.568499999999997</c:v>
                </c:pt>
                <c:pt idx="8">
                  <c:v>25.6005</c:v>
                </c:pt>
                <c:pt idx="9">
                  <c:v>28.641900000000003</c:v>
                </c:pt>
                <c:pt idx="10">
                  <c:v>31.680299999999995</c:v>
                </c:pt>
                <c:pt idx="11">
                  <c:v>34.703800000000001</c:v>
                </c:pt>
                <c:pt idx="12">
                  <c:v>37.700600000000001</c:v>
                </c:pt>
                <c:pt idx="13">
                  <c:v>40.659300000000002</c:v>
                </c:pt>
                <c:pt idx="14">
                  <c:v>43.569500000000005</c:v>
                </c:pt>
                <c:pt idx="15">
                  <c:v>46.421300000000002</c:v>
                </c:pt>
                <c:pt idx="16">
                  <c:v>49.205900000000007</c:v>
                </c:pt>
                <c:pt idx="17">
                  <c:v>51.915500000000002</c:v>
                </c:pt>
                <c:pt idx="18">
                  <c:v>54.543400000000005</c:v>
                </c:pt>
                <c:pt idx="19">
                  <c:v>57.083800000000004</c:v>
                </c:pt>
                <c:pt idx="20">
                  <c:v>59.532200000000003</c:v>
                </c:pt>
                <c:pt idx="21">
                  <c:v>61.884999999999998</c:v>
                </c:pt>
                <c:pt idx="22">
                  <c:v>64.139899999999983</c:v>
                </c:pt>
                <c:pt idx="23">
                  <c:v>66.295100000000005</c:v>
                </c:pt>
                <c:pt idx="24">
                  <c:v>68.350200000000001</c:v>
                </c:pt>
                <c:pt idx="25">
                  <c:v>70.305299999999988</c:v>
                </c:pt>
                <c:pt idx="26">
                  <c:v>72.161299999999997</c:v>
                </c:pt>
                <c:pt idx="27">
                  <c:v>73.919600000000017</c:v>
                </c:pt>
                <c:pt idx="28">
                  <c:v>75.582399999999993</c:v>
                </c:pt>
                <c:pt idx="29">
                  <c:v>77.151999999999987</c:v>
                </c:pt>
              </c:numCache>
            </c:numRef>
          </c:xVal>
          <c:yVal>
            <c:numRef>
              <c:f>Results3!$F$94:$F$123</c:f>
              <c:numCache>
                <c:formatCode>General</c:formatCode>
                <c:ptCount val="30"/>
                <c:pt idx="0">
                  <c:v>2.0218870000000004E-3</c:v>
                </c:pt>
                <c:pt idx="1">
                  <c:v>5.0469660000000008E-3</c:v>
                </c:pt>
                <c:pt idx="2">
                  <c:v>9.1590560000000022E-3</c:v>
                </c:pt>
                <c:pt idx="3">
                  <c:v>1.443086E-2</c:v>
                </c:pt>
                <c:pt idx="4">
                  <c:v>2.0928269999999995E-2</c:v>
                </c:pt>
                <c:pt idx="5">
                  <c:v>2.8705950000000001E-2</c:v>
                </c:pt>
                <c:pt idx="6">
                  <c:v>3.7802540000000009E-2</c:v>
                </c:pt>
                <c:pt idx="7">
                  <c:v>4.8244269999999985E-2</c:v>
                </c:pt>
                <c:pt idx="8">
                  <c:v>6.0041359999999995E-2</c:v>
                </c:pt>
                <c:pt idx="9">
                  <c:v>7.318993E-2</c:v>
                </c:pt>
                <c:pt idx="10">
                  <c:v>8.767105E-2</c:v>
                </c:pt>
                <c:pt idx="11">
                  <c:v>0.103451</c:v>
                </c:pt>
                <c:pt idx="12">
                  <c:v>0.120481</c:v>
                </c:pt>
                <c:pt idx="13">
                  <c:v>0.13870099999999999</c:v>
                </c:pt>
                <c:pt idx="14">
                  <c:v>0.15803700000000004</c:v>
                </c:pt>
                <c:pt idx="15">
                  <c:v>0.17840800000000004</c:v>
                </c:pt>
                <c:pt idx="16">
                  <c:v>0.19972500000000001</c:v>
                </c:pt>
                <c:pt idx="17">
                  <c:v>0.22189200000000001</c:v>
                </c:pt>
                <c:pt idx="18">
                  <c:v>0.24480800000000003</c:v>
                </c:pt>
                <c:pt idx="19">
                  <c:v>0.26837100000000008</c:v>
                </c:pt>
                <c:pt idx="20">
                  <c:v>0.29247600000000007</c:v>
                </c:pt>
                <c:pt idx="21">
                  <c:v>0.31701900000000005</c:v>
                </c:pt>
                <c:pt idx="22">
                  <c:v>0.34190000000000004</c:v>
                </c:pt>
                <c:pt idx="23">
                  <c:v>0.36702000000000007</c:v>
                </c:pt>
                <c:pt idx="24">
                  <c:v>0.39228700000000005</c:v>
                </c:pt>
                <c:pt idx="25">
                  <c:v>0.4176140000000001</c:v>
                </c:pt>
                <c:pt idx="26">
                  <c:v>0.44291800000000003</c:v>
                </c:pt>
                <c:pt idx="27">
                  <c:v>0.46812100000000001</c:v>
                </c:pt>
                <c:pt idx="28">
                  <c:v>0.49315400000000004</c:v>
                </c:pt>
                <c:pt idx="29">
                  <c:v>0.51795400000000003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053376"/>
        <c:axId val="177956352"/>
      </c:scatterChart>
      <c:valAx>
        <c:axId val="126053376"/>
        <c:scaling>
          <c:orientation val="minMax"/>
          <c:max val="100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AU" sz="2400"/>
                  <a:t>% reduction in Baseload Generation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7956352"/>
        <c:crosses val="autoZero"/>
        <c:crossBetween val="midCat"/>
      </c:valAx>
      <c:valAx>
        <c:axId val="177956352"/>
        <c:scaling>
          <c:orientation val="minMax"/>
          <c:max val="1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AU" sz="2400"/>
                  <a:t>% reduction in Real GDP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260533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9337466391635247"/>
          <c:y val="0.27072306035194849"/>
          <c:w val="0.24951111743367241"/>
          <c:h val="0.26046858169947606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AU" sz="3200" dirty="0" smtClean="0"/>
              <a:t>GDP cost </a:t>
            </a:r>
            <a:r>
              <a:rPr lang="en-AU" sz="3200" dirty="0" err="1" smtClean="0"/>
              <a:t>vs</a:t>
            </a:r>
            <a:r>
              <a:rPr lang="en-AU" sz="3200" dirty="0" smtClean="0"/>
              <a:t> </a:t>
            </a:r>
            <a:r>
              <a:rPr lang="en-AU" sz="3200" dirty="0" err="1" smtClean="0"/>
              <a:t>Baseload</a:t>
            </a:r>
            <a:r>
              <a:rPr lang="en-AU" sz="3200" dirty="0" smtClean="0"/>
              <a:t> reduction</a:t>
            </a:r>
            <a:endParaRPr lang="en-AU" sz="3200" dirty="0"/>
          </a:p>
        </c:rich>
      </c:tx>
      <c:layout>
        <c:manualLayout>
          <c:xMode val="edge"/>
          <c:yMode val="edge"/>
          <c:x val="0.24337674087772967"/>
          <c:y val="3.3569243172161319E-2"/>
        </c:manualLayout>
      </c:layout>
      <c:overlay val="1"/>
      <c:spPr>
        <a:solidFill>
          <a:schemeClr val="bg1"/>
        </a:solidFill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Results3!$B$92</c:f>
              <c:strCache>
                <c:ptCount val="1"/>
                <c:pt idx="0">
                  <c:v>Fast CET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Results3!$C$94:$C$123</c:f>
              <c:numCache>
                <c:formatCode>General</c:formatCode>
                <c:ptCount val="30"/>
                <c:pt idx="0">
                  <c:v>6.6189599999999995</c:v>
                </c:pt>
                <c:pt idx="1">
                  <c:v>13.723199999999999</c:v>
                </c:pt>
                <c:pt idx="2">
                  <c:v>21.168399999999991</c:v>
                </c:pt>
                <c:pt idx="3">
                  <c:v>28.779</c:v>
                </c:pt>
                <c:pt idx="4">
                  <c:v>36.365200000000002</c:v>
                </c:pt>
                <c:pt idx="5">
                  <c:v>43.742800000000003</c:v>
                </c:pt>
                <c:pt idx="6">
                  <c:v>50.750800000000005</c:v>
                </c:pt>
                <c:pt idx="7">
                  <c:v>57.264300000000006</c:v>
                </c:pt>
                <c:pt idx="8">
                  <c:v>63.200100000000006</c:v>
                </c:pt>
                <c:pt idx="9">
                  <c:v>68.516300000000001</c:v>
                </c:pt>
                <c:pt idx="10">
                  <c:v>73.206500000000005</c:v>
                </c:pt>
                <c:pt idx="11">
                  <c:v>77.292500000000004</c:v>
                </c:pt>
                <c:pt idx="12">
                  <c:v>80.815000000000012</c:v>
                </c:pt>
                <c:pt idx="13">
                  <c:v>83.8262</c:v>
                </c:pt>
                <c:pt idx="14">
                  <c:v>86.383200000000002</c:v>
                </c:pt>
                <c:pt idx="15">
                  <c:v>88.543499999999995</c:v>
                </c:pt>
                <c:pt idx="16">
                  <c:v>90.361700000000013</c:v>
                </c:pt>
                <c:pt idx="17">
                  <c:v>91.887900000000002</c:v>
                </c:pt>
                <c:pt idx="18">
                  <c:v>93.167000000000002</c:v>
                </c:pt>
                <c:pt idx="19">
                  <c:v>94.237899999999996</c:v>
                </c:pt>
                <c:pt idx="20">
                  <c:v>95.134299999999996</c:v>
                </c:pt>
                <c:pt idx="21">
                  <c:v>95.884699999999995</c:v>
                </c:pt>
                <c:pt idx="22">
                  <c:v>96.513400000000004</c:v>
                </c:pt>
                <c:pt idx="23">
                  <c:v>97.040600000000012</c:v>
                </c:pt>
                <c:pt idx="24">
                  <c:v>97.4833</c:v>
                </c:pt>
                <c:pt idx="25">
                  <c:v>97.855599999999981</c:v>
                </c:pt>
                <c:pt idx="26">
                  <c:v>98.1691</c:v>
                </c:pt>
                <c:pt idx="27">
                  <c:v>98.433600000000013</c:v>
                </c:pt>
                <c:pt idx="28">
                  <c:v>98.6571</c:v>
                </c:pt>
                <c:pt idx="29">
                  <c:v>98.846500000000006</c:v>
                </c:pt>
              </c:numCache>
            </c:numRef>
          </c:xVal>
          <c:yVal>
            <c:numRef>
              <c:f>Results3!$B$94:$B$123</c:f>
              <c:numCache>
                <c:formatCode>General</c:formatCode>
                <c:ptCount val="30"/>
                <c:pt idx="0">
                  <c:v>5.6513280000000006E-3</c:v>
                </c:pt>
                <c:pt idx="1">
                  <c:v>1.7697299999999999E-2</c:v>
                </c:pt>
                <c:pt idx="2">
                  <c:v>3.6862840000000008E-2</c:v>
                </c:pt>
                <c:pt idx="3">
                  <c:v>6.3413140000000007E-2</c:v>
                </c:pt>
                <c:pt idx="4">
                  <c:v>9.7092679999999987E-2</c:v>
                </c:pt>
                <c:pt idx="5">
                  <c:v>0.137157</c:v>
                </c:pt>
                <c:pt idx="6">
                  <c:v>0.18247300000000002</c:v>
                </c:pt>
                <c:pt idx="7">
                  <c:v>0.23167699999999997</c:v>
                </c:pt>
                <c:pt idx="8">
                  <c:v>0.28333400000000003</c:v>
                </c:pt>
                <c:pt idx="9">
                  <c:v>0.33608300000000008</c:v>
                </c:pt>
                <c:pt idx="10">
                  <c:v>0.388739</c:v>
                </c:pt>
                <c:pt idx="11">
                  <c:v>0.44034000000000001</c:v>
                </c:pt>
                <c:pt idx="12">
                  <c:v>0.4901660000000001</c:v>
                </c:pt>
                <c:pt idx="13">
                  <c:v>0.53772399999999998</c:v>
                </c:pt>
                <c:pt idx="14">
                  <c:v>0.58271399999999973</c:v>
                </c:pt>
                <c:pt idx="15">
                  <c:v>0.62498799999999999</c:v>
                </c:pt>
                <c:pt idx="16">
                  <c:v>0.66451800000000005</c:v>
                </c:pt>
                <c:pt idx="17">
                  <c:v>0.70135499999999984</c:v>
                </c:pt>
                <c:pt idx="18">
                  <c:v>0.73560800000000015</c:v>
                </c:pt>
                <c:pt idx="19">
                  <c:v>0.76741800000000004</c:v>
                </c:pt>
                <c:pt idx="20">
                  <c:v>0.79694299999999996</c:v>
                </c:pt>
                <c:pt idx="21">
                  <c:v>0.82434799999999997</c:v>
                </c:pt>
                <c:pt idx="22">
                  <c:v>0.84979600000000011</c:v>
                </c:pt>
                <c:pt idx="23">
                  <c:v>0.87344299999999997</c:v>
                </c:pt>
                <c:pt idx="24">
                  <c:v>0.89543799999999985</c:v>
                </c:pt>
                <c:pt idx="25">
                  <c:v>0.91591800000000001</c:v>
                </c:pt>
                <c:pt idx="26">
                  <c:v>0.93500700000000003</c:v>
                </c:pt>
                <c:pt idx="27">
                  <c:v>0.95282100000000014</c:v>
                </c:pt>
                <c:pt idx="28">
                  <c:v>0.96946399999999988</c:v>
                </c:pt>
                <c:pt idx="29">
                  <c:v>0.98502900000000004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Results3!$F$92</c:f>
              <c:strCache>
                <c:ptCount val="1"/>
                <c:pt idx="0">
                  <c:v>Slow CET</c:v>
                </c:pt>
              </c:strCache>
            </c:strRef>
          </c:tx>
          <c:spPr>
            <a:ln w="28575">
              <a:solidFill>
                <a:srgbClr val="0070C0"/>
              </a:solidFill>
              <a:prstDash val="solid"/>
            </a:ln>
          </c:spPr>
          <c:marker>
            <c:symbol val="triangle"/>
            <c:size val="10"/>
            <c:spPr>
              <a:ln w="28575">
                <a:solidFill>
                  <a:srgbClr val="0070C0"/>
                </a:solidFill>
                <a:prstDash val="solid"/>
              </a:ln>
            </c:spPr>
          </c:marker>
          <c:xVal>
            <c:numRef>
              <c:f>Results3!$G$94:$G$123</c:f>
              <c:numCache>
                <c:formatCode>General</c:formatCode>
                <c:ptCount val="30"/>
                <c:pt idx="0">
                  <c:v>2.5666699999999993</c:v>
                </c:pt>
                <c:pt idx="1">
                  <c:v>5.2220699999999995</c:v>
                </c:pt>
                <c:pt idx="2">
                  <c:v>7.9595200000000004</c:v>
                </c:pt>
                <c:pt idx="3">
                  <c:v>10.771199999999999</c:v>
                </c:pt>
                <c:pt idx="4">
                  <c:v>13.648199999999999</c:v>
                </c:pt>
                <c:pt idx="5">
                  <c:v>16.580699999999997</c:v>
                </c:pt>
                <c:pt idx="6">
                  <c:v>19.557900000000004</c:v>
                </c:pt>
                <c:pt idx="7">
                  <c:v>22.568499999999997</c:v>
                </c:pt>
                <c:pt idx="8">
                  <c:v>25.6005</c:v>
                </c:pt>
                <c:pt idx="9">
                  <c:v>28.641900000000003</c:v>
                </c:pt>
                <c:pt idx="10">
                  <c:v>31.680299999999995</c:v>
                </c:pt>
                <c:pt idx="11">
                  <c:v>34.703800000000001</c:v>
                </c:pt>
                <c:pt idx="12">
                  <c:v>37.700600000000001</c:v>
                </c:pt>
                <c:pt idx="13">
                  <c:v>40.659300000000002</c:v>
                </c:pt>
                <c:pt idx="14">
                  <c:v>43.569500000000005</c:v>
                </c:pt>
                <c:pt idx="15">
                  <c:v>46.421300000000002</c:v>
                </c:pt>
                <c:pt idx="16">
                  <c:v>49.205900000000007</c:v>
                </c:pt>
                <c:pt idx="17">
                  <c:v>51.915500000000002</c:v>
                </c:pt>
                <c:pt idx="18">
                  <c:v>54.543400000000005</c:v>
                </c:pt>
                <c:pt idx="19">
                  <c:v>57.083800000000004</c:v>
                </c:pt>
                <c:pt idx="20">
                  <c:v>59.532200000000003</c:v>
                </c:pt>
                <c:pt idx="21">
                  <c:v>61.884999999999998</c:v>
                </c:pt>
                <c:pt idx="22">
                  <c:v>64.139899999999983</c:v>
                </c:pt>
                <c:pt idx="23">
                  <c:v>66.295100000000005</c:v>
                </c:pt>
                <c:pt idx="24">
                  <c:v>68.350200000000001</c:v>
                </c:pt>
                <c:pt idx="25">
                  <c:v>70.305299999999988</c:v>
                </c:pt>
                <c:pt idx="26">
                  <c:v>72.161299999999997</c:v>
                </c:pt>
                <c:pt idx="27">
                  <c:v>73.919600000000017</c:v>
                </c:pt>
                <c:pt idx="28">
                  <c:v>75.582399999999993</c:v>
                </c:pt>
                <c:pt idx="29">
                  <c:v>77.151999999999987</c:v>
                </c:pt>
              </c:numCache>
            </c:numRef>
          </c:xVal>
          <c:yVal>
            <c:numRef>
              <c:f>Results3!$F$94:$F$123</c:f>
              <c:numCache>
                <c:formatCode>General</c:formatCode>
                <c:ptCount val="30"/>
                <c:pt idx="0">
                  <c:v>2.0218870000000004E-3</c:v>
                </c:pt>
                <c:pt idx="1">
                  <c:v>5.0469660000000008E-3</c:v>
                </c:pt>
                <c:pt idx="2">
                  <c:v>9.1590560000000022E-3</c:v>
                </c:pt>
                <c:pt idx="3">
                  <c:v>1.443086E-2</c:v>
                </c:pt>
                <c:pt idx="4">
                  <c:v>2.0928269999999995E-2</c:v>
                </c:pt>
                <c:pt idx="5">
                  <c:v>2.8705950000000001E-2</c:v>
                </c:pt>
                <c:pt idx="6">
                  <c:v>3.7802540000000009E-2</c:v>
                </c:pt>
                <c:pt idx="7">
                  <c:v>4.8244269999999985E-2</c:v>
                </c:pt>
                <c:pt idx="8">
                  <c:v>6.0041359999999995E-2</c:v>
                </c:pt>
                <c:pt idx="9">
                  <c:v>7.318993E-2</c:v>
                </c:pt>
                <c:pt idx="10">
                  <c:v>8.767105E-2</c:v>
                </c:pt>
                <c:pt idx="11">
                  <c:v>0.103451</c:v>
                </c:pt>
                <c:pt idx="12">
                  <c:v>0.120481</c:v>
                </c:pt>
                <c:pt idx="13">
                  <c:v>0.13870099999999999</c:v>
                </c:pt>
                <c:pt idx="14">
                  <c:v>0.15803700000000004</c:v>
                </c:pt>
                <c:pt idx="15">
                  <c:v>0.17840800000000004</c:v>
                </c:pt>
                <c:pt idx="16">
                  <c:v>0.19972500000000001</c:v>
                </c:pt>
                <c:pt idx="17">
                  <c:v>0.22189200000000001</c:v>
                </c:pt>
                <c:pt idx="18">
                  <c:v>0.24480800000000003</c:v>
                </c:pt>
                <c:pt idx="19">
                  <c:v>0.26837100000000008</c:v>
                </c:pt>
                <c:pt idx="20">
                  <c:v>0.29247600000000007</c:v>
                </c:pt>
                <c:pt idx="21">
                  <c:v>0.31701900000000005</c:v>
                </c:pt>
                <c:pt idx="22">
                  <c:v>0.34190000000000004</c:v>
                </c:pt>
                <c:pt idx="23">
                  <c:v>0.36702000000000007</c:v>
                </c:pt>
                <c:pt idx="24">
                  <c:v>0.39228700000000005</c:v>
                </c:pt>
                <c:pt idx="25">
                  <c:v>0.4176140000000001</c:v>
                </c:pt>
                <c:pt idx="26">
                  <c:v>0.44291800000000003</c:v>
                </c:pt>
                <c:pt idx="27">
                  <c:v>0.46812100000000001</c:v>
                </c:pt>
                <c:pt idx="28">
                  <c:v>0.49315400000000004</c:v>
                </c:pt>
                <c:pt idx="29">
                  <c:v>0.51795400000000003</c:v>
                </c:pt>
              </c:numCache>
            </c:numRef>
          </c:yVal>
          <c:smooth val="1"/>
        </c:ser>
        <c:ser>
          <c:idx val="1"/>
          <c:order val="2"/>
          <c:tx>
            <c:strRef>
              <c:f>Results3!$D$92</c:f>
              <c:strCache>
                <c:ptCount val="1"/>
                <c:pt idx="0">
                  <c:v>Fast MOBILECAP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Results3!$E$94:$E$123</c:f>
              <c:numCache>
                <c:formatCode>General</c:formatCode>
                <c:ptCount val="30"/>
                <c:pt idx="0">
                  <c:v>4.26539</c:v>
                </c:pt>
                <c:pt idx="1">
                  <c:v>9.9335900000000006</c:v>
                </c:pt>
                <c:pt idx="2">
                  <c:v>17.821200000000001</c:v>
                </c:pt>
                <c:pt idx="3">
                  <c:v>98.821899999999999</c:v>
                </c:pt>
                <c:pt idx="4">
                  <c:v>99.882199999999983</c:v>
                </c:pt>
                <c:pt idx="5">
                  <c:v>99.988200000000006</c:v>
                </c:pt>
                <c:pt idx="6">
                  <c:v>99.998800000000003</c:v>
                </c:pt>
                <c:pt idx="7">
                  <c:v>99.999899999999997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</c:numCache>
            </c:numRef>
          </c:xVal>
          <c:yVal>
            <c:numRef>
              <c:f>Results3!$D$94:$D$123</c:f>
              <c:numCache>
                <c:formatCode>General</c:formatCode>
                <c:ptCount val="30"/>
                <c:pt idx="0">
                  <c:v>1.6443930000000003E-3</c:v>
                </c:pt>
                <c:pt idx="1">
                  <c:v>7.9831840000000025E-3</c:v>
                </c:pt>
                <c:pt idx="2">
                  <c:v>2.3026289999999998E-2</c:v>
                </c:pt>
                <c:pt idx="3">
                  <c:v>0.22633200000000001</c:v>
                </c:pt>
                <c:pt idx="4">
                  <c:v>0.23669200000000001</c:v>
                </c:pt>
                <c:pt idx="5">
                  <c:v>0.24422400000000002</c:v>
                </c:pt>
                <c:pt idx="6">
                  <c:v>0.25113100000000005</c:v>
                </c:pt>
                <c:pt idx="7">
                  <c:v>0.25765099999999996</c:v>
                </c:pt>
                <c:pt idx="8">
                  <c:v>0.26382600000000006</c:v>
                </c:pt>
                <c:pt idx="9">
                  <c:v>0.269675</c:v>
                </c:pt>
                <c:pt idx="10">
                  <c:v>0.2752150000000001</c:v>
                </c:pt>
                <c:pt idx="11">
                  <c:v>0.28048400000000007</c:v>
                </c:pt>
                <c:pt idx="12">
                  <c:v>0.28543500000000011</c:v>
                </c:pt>
                <c:pt idx="13">
                  <c:v>0.29012800000000005</c:v>
                </c:pt>
                <c:pt idx="14">
                  <c:v>0.29457500000000009</c:v>
                </c:pt>
                <c:pt idx="15">
                  <c:v>0.29878700000000002</c:v>
                </c:pt>
                <c:pt idx="16">
                  <c:v>0.30277500000000002</c:v>
                </c:pt>
                <c:pt idx="17">
                  <c:v>0.30655300000000002</c:v>
                </c:pt>
                <c:pt idx="18">
                  <c:v>0.31013400000000002</c:v>
                </c:pt>
                <c:pt idx="19">
                  <c:v>0.31352900000000006</c:v>
                </c:pt>
                <c:pt idx="20">
                  <c:v>0.316745</c:v>
                </c:pt>
                <c:pt idx="21">
                  <c:v>0.31979000000000002</c:v>
                </c:pt>
                <c:pt idx="22">
                  <c:v>0.32264000000000004</c:v>
                </c:pt>
                <c:pt idx="23">
                  <c:v>0.32533400000000007</c:v>
                </c:pt>
                <c:pt idx="24">
                  <c:v>0.32788800000000012</c:v>
                </c:pt>
                <c:pt idx="25">
                  <c:v>0.33030700000000007</c:v>
                </c:pt>
                <c:pt idx="26">
                  <c:v>0.33259700000000009</c:v>
                </c:pt>
                <c:pt idx="27">
                  <c:v>0.33476500000000009</c:v>
                </c:pt>
                <c:pt idx="28">
                  <c:v>0.33682000000000012</c:v>
                </c:pt>
                <c:pt idx="29">
                  <c:v>0.33876800000000007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Results3!$H$92</c:f>
              <c:strCache>
                <c:ptCount val="1"/>
                <c:pt idx="0">
                  <c:v>Slow MOBILECAP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8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Results3!$I$94:$I$123</c:f>
              <c:numCache>
                <c:formatCode>General</c:formatCode>
                <c:ptCount val="30"/>
                <c:pt idx="0">
                  <c:v>1.5738199999999998</c:v>
                </c:pt>
                <c:pt idx="1">
                  <c:v>3.3189899999999994</c:v>
                </c:pt>
                <c:pt idx="2">
                  <c:v>5.2668699999999999</c:v>
                </c:pt>
                <c:pt idx="3">
                  <c:v>7.4559600000000001</c:v>
                </c:pt>
                <c:pt idx="4">
                  <c:v>9.9339500000000012</c:v>
                </c:pt>
                <c:pt idx="5">
                  <c:v>12.760300000000001</c:v>
                </c:pt>
                <c:pt idx="6">
                  <c:v>16.010200000000001</c:v>
                </c:pt>
                <c:pt idx="7">
                  <c:v>19.7791</c:v>
                </c:pt>
                <c:pt idx="8">
                  <c:v>76.443000000000012</c:v>
                </c:pt>
                <c:pt idx="9">
                  <c:v>98.822199999999981</c:v>
                </c:pt>
                <c:pt idx="10">
                  <c:v>99.882199999999983</c:v>
                </c:pt>
                <c:pt idx="11">
                  <c:v>99.988200000000006</c:v>
                </c:pt>
                <c:pt idx="12">
                  <c:v>99.998800000000003</c:v>
                </c:pt>
                <c:pt idx="13">
                  <c:v>99.999899999999997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</c:numCache>
            </c:numRef>
          </c:xVal>
          <c:yVal>
            <c:numRef>
              <c:f>Results3!$H$94:$H$123</c:f>
              <c:numCache>
                <c:formatCode>General</c:formatCode>
                <c:ptCount val="30"/>
                <c:pt idx="0">
                  <c:v>2.5099300000000003E-4</c:v>
                </c:pt>
                <c:pt idx="1">
                  <c:v>1.025506E-3</c:v>
                </c:pt>
                <c:pt idx="2">
                  <c:v>2.4703500000000001E-3</c:v>
                </c:pt>
                <c:pt idx="3">
                  <c:v>4.7762850000000008E-3</c:v>
                </c:pt>
                <c:pt idx="4">
                  <c:v>8.1860370000000019E-3</c:v>
                </c:pt>
                <c:pt idx="5">
                  <c:v>1.3019009999999999E-2</c:v>
                </c:pt>
                <c:pt idx="6">
                  <c:v>1.969361E-2</c:v>
                </c:pt>
                <c:pt idx="7">
                  <c:v>2.8765059999999995E-2</c:v>
                </c:pt>
                <c:pt idx="8">
                  <c:v>0.169321</c:v>
                </c:pt>
                <c:pt idx="9">
                  <c:v>0.233129</c:v>
                </c:pt>
                <c:pt idx="10">
                  <c:v>0.24308500000000002</c:v>
                </c:pt>
                <c:pt idx="11">
                  <c:v>0.25023299999999998</c:v>
                </c:pt>
                <c:pt idx="12">
                  <c:v>0.25677500000000003</c:v>
                </c:pt>
                <c:pt idx="13">
                  <c:v>0.2629530000000001</c:v>
                </c:pt>
                <c:pt idx="14">
                  <c:v>0.2688040000000001</c:v>
                </c:pt>
                <c:pt idx="15">
                  <c:v>0.27434600000000003</c:v>
                </c:pt>
                <c:pt idx="16">
                  <c:v>0.27959700000000004</c:v>
                </c:pt>
                <c:pt idx="17">
                  <c:v>0.2845720000000001</c:v>
                </c:pt>
                <c:pt idx="18">
                  <c:v>0.2892840000000001</c:v>
                </c:pt>
                <c:pt idx="19">
                  <c:v>0.29374900000000004</c:v>
                </c:pt>
                <c:pt idx="20">
                  <c:v>0.29797800000000008</c:v>
                </c:pt>
                <c:pt idx="21">
                  <c:v>0.30198400000000009</c:v>
                </c:pt>
                <c:pt idx="22">
                  <c:v>0.30578000000000005</c:v>
                </c:pt>
                <c:pt idx="23">
                  <c:v>0.30937500000000007</c:v>
                </c:pt>
                <c:pt idx="24">
                  <c:v>0.31278100000000009</c:v>
                </c:pt>
                <c:pt idx="25">
                  <c:v>0.31600800000000007</c:v>
                </c:pt>
                <c:pt idx="26">
                  <c:v>0.31900800000000007</c:v>
                </c:pt>
                <c:pt idx="27">
                  <c:v>0.32200800000000007</c:v>
                </c:pt>
                <c:pt idx="28">
                  <c:v>0.32500800000000007</c:v>
                </c:pt>
                <c:pt idx="29">
                  <c:v>0.32800800000000008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8009600"/>
        <c:axId val="178065408"/>
      </c:scatterChart>
      <c:valAx>
        <c:axId val="178009600"/>
        <c:scaling>
          <c:orientation val="minMax"/>
          <c:max val="100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AU" sz="2400"/>
                  <a:t>% reduction in Baseload Generation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065408"/>
        <c:crosses val="autoZero"/>
        <c:crossBetween val="midCat"/>
      </c:valAx>
      <c:valAx>
        <c:axId val="178065408"/>
        <c:scaling>
          <c:orientation val="minMax"/>
          <c:max val="1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AU" sz="2400"/>
                  <a:t>% reduction in Real GDP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0096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9337466391635239"/>
          <c:y val="0.20568266316108078"/>
          <c:w val="0.24951111743367241"/>
          <c:h val="0.34858784502639945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AU" sz="3200" dirty="0" smtClean="0"/>
              <a:t>GDP cost </a:t>
            </a:r>
            <a:r>
              <a:rPr lang="en-AU" sz="3200" dirty="0" err="1" smtClean="0"/>
              <a:t>vs</a:t>
            </a:r>
            <a:r>
              <a:rPr lang="en-AU" sz="3200" dirty="0" smtClean="0"/>
              <a:t> </a:t>
            </a:r>
            <a:r>
              <a:rPr lang="en-AU" sz="3200" dirty="0" err="1" smtClean="0"/>
              <a:t>Baseload</a:t>
            </a:r>
            <a:r>
              <a:rPr lang="en-AU" sz="3200" dirty="0" smtClean="0"/>
              <a:t> reduction</a:t>
            </a:r>
            <a:endParaRPr lang="en-AU" sz="3200" dirty="0"/>
          </a:p>
        </c:rich>
      </c:tx>
      <c:layout>
        <c:manualLayout>
          <c:xMode val="edge"/>
          <c:yMode val="edge"/>
          <c:x val="0.24337674087772967"/>
          <c:y val="3.3569243172161319E-2"/>
        </c:manualLayout>
      </c:layout>
      <c:overlay val="1"/>
      <c:spPr>
        <a:solidFill>
          <a:schemeClr val="bg1"/>
        </a:solidFill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Results3!$B$92</c:f>
              <c:strCache>
                <c:ptCount val="1"/>
                <c:pt idx="0">
                  <c:v>Fast CET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Results3!$C$94:$C$123</c:f>
              <c:numCache>
                <c:formatCode>General</c:formatCode>
                <c:ptCount val="30"/>
                <c:pt idx="0">
                  <c:v>6.6189599999999995</c:v>
                </c:pt>
                <c:pt idx="1">
                  <c:v>13.723199999999999</c:v>
                </c:pt>
                <c:pt idx="2">
                  <c:v>21.168399999999991</c:v>
                </c:pt>
                <c:pt idx="3">
                  <c:v>28.779</c:v>
                </c:pt>
                <c:pt idx="4">
                  <c:v>36.365200000000002</c:v>
                </c:pt>
                <c:pt idx="5">
                  <c:v>43.742800000000003</c:v>
                </c:pt>
                <c:pt idx="6">
                  <c:v>50.750800000000005</c:v>
                </c:pt>
                <c:pt idx="7">
                  <c:v>57.264300000000006</c:v>
                </c:pt>
                <c:pt idx="8">
                  <c:v>63.200100000000006</c:v>
                </c:pt>
                <c:pt idx="9">
                  <c:v>68.516300000000001</c:v>
                </c:pt>
                <c:pt idx="10">
                  <c:v>73.206500000000005</c:v>
                </c:pt>
                <c:pt idx="11">
                  <c:v>77.292500000000004</c:v>
                </c:pt>
                <c:pt idx="12">
                  <c:v>80.815000000000012</c:v>
                </c:pt>
                <c:pt idx="13">
                  <c:v>83.8262</c:v>
                </c:pt>
                <c:pt idx="14">
                  <c:v>86.383200000000002</c:v>
                </c:pt>
                <c:pt idx="15">
                  <c:v>88.543499999999995</c:v>
                </c:pt>
                <c:pt idx="16">
                  <c:v>90.361700000000013</c:v>
                </c:pt>
                <c:pt idx="17">
                  <c:v>91.887900000000002</c:v>
                </c:pt>
                <c:pt idx="18">
                  <c:v>93.167000000000002</c:v>
                </c:pt>
                <c:pt idx="19">
                  <c:v>94.237899999999996</c:v>
                </c:pt>
                <c:pt idx="20">
                  <c:v>95.134299999999996</c:v>
                </c:pt>
                <c:pt idx="21">
                  <c:v>95.884699999999995</c:v>
                </c:pt>
                <c:pt idx="22">
                  <c:v>96.513400000000004</c:v>
                </c:pt>
                <c:pt idx="23">
                  <c:v>97.040600000000012</c:v>
                </c:pt>
                <c:pt idx="24">
                  <c:v>97.4833</c:v>
                </c:pt>
                <c:pt idx="25">
                  <c:v>97.855599999999981</c:v>
                </c:pt>
                <c:pt idx="26">
                  <c:v>98.1691</c:v>
                </c:pt>
                <c:pt idx="27">
                  <c:v>98.433600000000013</c:v>
                </c:pt>
                <c:pt idx="28">
                  <c:v>98.6571</c:v>
                </c:pt>
                <c:pt idx="29">
                  <c:v>98.846500000000006</c:v>
                </c:pt>
              </c:numCache>
            </c:numRef>
          </c:xVal>
          <c:yVal>
            <c:numRef>
              <c:f>Results3!$B$94:$B$123</c:f>
              <c:numCache>
                <c:formatCode>General</c:formatCode>
                <c:ptCount val="30"/>
                <c:pt idx="0">
                  <c:v>5.6513280000000006E-3</c:v>
                </c:pt>
                <c:pt idx="1">
                  <c:v>1.7697299999999999E-2</c:v>
                </c:pt>
                <c:pt idx="2">
                  <c:v>3.6862840000000008E-2</c:v>
                </c:pt>
                <c:pt idx="3">
                  <c:v>6.3413140000000007E-2</c:v>
                </c:pt>
                <c:pt idx="4">
                  <c:v>9.7092679999999987E-2</c:v>
                </c:pt>
                <c:pt idx="5">
                  <c:v>0.137157</c:v>
                </c:pt>
                <c:pt idx="6">
                  <c:v>0.18247300000000002</c:v>
                </c:pt>
                <c:pt idx="7">
                  <c:v>0.23167699999999997</c:v>
                </c:pt>
                <c:pt idx="8">
                  <c:v>0.28333400000000003</c:v>
                </c:pt>
                <c:pt idx="9">
                  <c:v>0.33608300000000008</c:v>
                </c:pt>
                <c:pt idx="10">
                  <c:v>0.388739</c:v>
                </c:pt>
                <c:pt idx="11">
                  <c:v>0.44034000000000001</c:v>
                </c:pt>
                <c:pt idx="12">
                  <c:v>0.4901660000000001</c:v>
                </c:pt>
                <c:pt idx="13">
                  <c:v>0.53772399999999998</c:v>
                </c:pt>
                <c:pt idx="14">
                  <c:v>0.58271399999999973</c:v>
                </c:pt>
                <c:pt idx="15">
                  <c:v>0.62498799999999999</c:v>
                </c:pt>
                <c:pt idx="16">
                  <c:v>0.66451800000000005</c:v>
                </c:pt>
                <c:pt idx="17">
                  <c:v>0.70135499999999984</c:v>
                </c:pt>
                <c:pt idx="18">
                  <c:v>0.73560800000000015</c:v>
                </c:pt>
                <c:pt idx="19">
                  <c:v>0.76741800000000004</c:v>
                </c:pt>
                <c:pt idx="20">
                  <c:v>0.79694299999999996</c:v>
                </c:pt>
                <c:pt idx="21">
                  <c:v>0.82434799999999997</c:v>
                </c:pt>
                <c:pt idx="22">
                  <c:v>0.84979600000000011</c:v>
                </c:pt>
                <c:pt idx="23">
                  <c:v>0.87344299999999997</c:v>
                </c:pt>
                <c:pt idx="24">
                  <c:v>0.89543799999999985</c:v>
                </c:pt>
                <c:pt idx="25">
                  <c:v>0.91591800000000001</c:v>
                </c:pt>
                <c:pt idx="26">
                  <c:v>0.93500700000000003</c:v>
                </c:pt>
                <c:pt idx="27">
                  <c:v>0.95282100000000014</c:v>
                </c:pt>
                <c:pt idx="28">
                  <c:v>0.96946399999999988</c:v>
                </c:pt>
                <c:pt idx="29">
                  <c:v>0.98502900000000004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Results3!$F$92</c:f>
              <c:strCache>
                <c:ptCount val="1"/>
                <c:pt idx="0">
                  <c:v>Slow CET</c:v>
                </c:pt>
              </c:strCache>
            </c:strRef>
          </c:tx>
          <c:spPr>
            <a:ln w="28575">
              <a:solidFill>
                <a:srgbClr val="0070C0"/>
              </a:solidFill>
              <a:prstDash val="solid"/>
            </a:ln>
          </c:spPr>
          <c:marker>
            <c:symbol val="triangle"/>
            <c:size val="10"/>
            <c:spPr>
              <a:ln w="28575">
                <a:solidFill>
                  <a:srgbClr val="0070C0"/>
                </a:solidFill>
                <a:prstDash val="solid"/>
              </a:ln>
            </c:spPr>
          </c:marker>
          <c:xVal>
            <c:numRef>
              <c:f>Results3!$G$94:$G$123</c:f>
              <c:numCache>
                <c:formatCode>General</c:formatCode>
                <c:ptCount val="30"/>
                <c:pt idx="0">
                  <c:v>2.5666699999999993</c:v>
                </c:pt>
                <c:pt idx="1">
                  <c:v>5.2220699999999995</c:v>
                </c:pt>
                <c:pt idx="2">
                  <c:v>7.9595200000000004</c:v>
                </c:pt>
                <c:pt idx="3">
                  <c:v>10.771199999999999</c:v>
                </c:pt>
                <c:pt idx="4">
                  <c:v>13.648199999999999</c:v>
                </c:pt>
                <c:pt idx="5">
                  <c:v>16.580699999999997</c:v>
                </c:pt>
                <c:pt idx="6">
                  <c:v>19.557900000000004</c:v>
                </c:pt>
                <c:pt idx="7">
                  <c:v>22.568499999999997</c:v>
                </c:pt>
                <c:pt idx="8">
                  <c:v>25.6005</c:v>
                </c:pt>
                <c:pt idx="9">
                  <c:v>28.641900000000003</c:v>
                </c:pt>
                <c:pt idx="10">
                  <c:v>31.680299999999995</c:v>
                </c:pt>
                <c:pt idx="11">
                  <c:v>34.703800000000001</c:v>
                </c:pt>
                <c:pt idx="12">
                  <c:v>37.700600000000001</c:v>
                </c:pt>
                <c:pt idx="13">
                  <c:v>40.659300000000002</c:v>
                </c:pt>
                <c:pt idx="14">
                  <c:v>43.569500000000005</c:v>
                </c:pt>
                <c:pt idx="15">
                  <c:v>46.421300000000002</c:v>
                </c:pt>
                <c:pt idx="16">
                  <c:v>49.205900000000007</c:v>
                </c:pt>
                <c:pt idx="17">
                  <c:v>51.915500000000002</c:v>
                </c:pt>
                <c:pt idx="18">
                  <c:v>54.543400000000005</c:v>
                </c:pt>
                <c:pt idx="19">
                  <c:v>57.083800000000004</c:v>
                </c:pt>
                <c:pt idx="20">
                  <c:v>59.532200000000003</c:v>
                </c:pt>
                <c:pt idx="21">
                  <c:v>61.884999999999998</c:v>
                </c:pt>
                <c:pt idx="22">
                  <c:v>64.139899999999983</c:v>
                </c:pt>
                <c:pt idx="23">
                  <c:v>66.295100000000005</c:v>
                </c:pt>
                <c:pt idx="24">
                  <c:v>68.350200000000001</c:v>
                </c:pt>
                <c:pt idx="25">
                  <c:v>70.305299999999988</c:v>
                </c:pt>
                <c:pt idx="26">
                  <c:v>72.161299999999997</c:v>
                </c:pt>
                <c:pt idx="27">
                  <c:v>73.919600000000017</c:v>
                </c:pt>
                <c:pt idx="28">
                  <c:v>75.582399999999993</c:v>
                </c:pt>
                <c:pt idx="29">
                  <c:v>77.151999999999987</c:v>
                </c:pt>
              </c:numCache>
            </c:numRef>
          </c:xVal>
          <c:yVal>
            <c:numRef>
              <c:f>Results3!$F$94:$F$123</c:f>
              <c:numCache>
                <c:formatCode>General</c:formatCode>
                <c:ptCount val="30"/>
                <c:pt idx="0">
                  <c:v>2.0218870000000004E-3</c:v>
                </c:pt>
                <c:pt idx="1">
                  <c:v>5.0469660000000008E-3</c:v>
                </c:pt>
                <c:pt idx="2">
                  <c:v>9.1590560000000022E-3</c:v>
                </c:pt>
                <c:pt idx="3">
                  <c:v>1.443086E-2</c:v>
                </c:pt>
                <c:pt idx="4">
                  <c:v>2.0928269999999995E-2</c:v>
                </c:pt>
                <c:pt idx="5">
                  <c:v>2.8705950000000001E-2</c:v>
                </c:pt>
                <c:pt idx="6">
                  <c:v>3.7802540000000009E-2</c:v>
                </c:pt>
                <c:pt idx="7">
                  <c:v>4.8244269999999985E-2</c:v>
                </c:pt>
                <c:pt idx="8">
                  <c:v>6.0041359999999995E-2</c:v>
                </c:pt>
                <c:pt idx="9">
                  <c:v>7.318993E-2</c:v>
                </c:pt>
                <c:pt idx="10">
                  <c:v>8.767105E-2</c:v>
                </c:pt>
                <c:pt idx="11">
                  <c:v>0.103451</c:v>
                </c:pt>
                <c:pt idx="12">
                  <c:v>0.120481</c:v>
                </c:pt>
                <c:pt idx="13">
                  <c:v>0.13870099999999999</c:v>
                </c:pt>
                <c:pt idx="14">
                  <c:v>0.15803700000000004</c:v>
                </c:pt>
                <c:pt idx="15">
                  <c:v>0.17840800000000004</c:v>
                </c:pt>
                <c:pt idx="16">
                  <c:v>0.19972500000000001</c:v>
                </c:pt>
                <c:pt idx="17">
                  <c:v>0.22189200000000001</c:v>
                </c:pt>
                <c:pt idx="18">
                  <c:v>0.24480800000000003</c:v>
                </c:pt>
                <c:pt idx="19">
                  <c:v>0.26837100000000008</c:v>
                </c:pt>
                <c:pt idx="20">
                  <c:v>0.29247600000000007</c:v>
                </c:pt>
                <c:pt idx="21">
                  <c:v>0.31701900000000005</c:v>
                </c:pt>
                <c:pt idx="22">
                  <c:v>0.34190000000000004</c:v>
                </c:pt>
                <c:pt idx="23">
                  <c:v>0.36702000000000007</c:v>
                </c:pt>
                <c:pt idx="24">
                  <c:v>0.39228700000000005</c:v>
                </c:pt>
                <c:pt idx="25">
                  <c:v>0.4176140000000001</c:v>
                </c:pt>
                <c:pt idx="26">
                  <c:v>0.44291800000000003</c:v>
                </c:pt>
                <c:pt idx="27">
                  <c:v>0.46812100000000001</c:v>
                </c:pt>
                <c:pt idx="28">
                  <c:v>0.49315400000000004</c:v>
                </c:pt>
                <c:pt idx="29">
                  <c:v>0.51795400000000003</c:v>
                </c:pt>
              </c:numCache>
            </c:numRef>
          </c:yVal>
          <c:smooth val="1"/>
        </c:ser>
        <c:ser>
          <c:idx val="1"/>
          <c:order val="2"/>
          <c:tx>
            <c:strRef>
              <c:f>Results3!$D$92</c:f>
              <c:strCache>
                <c:ptCount val="1"/>
                <c:pt idx="0">
                  <c:v>Fast MOBILECAP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Results3!$E$94:$E$123</c:f>
              <c:numCache>
                <c:formatCode>General</c:formatCode>
                <c:ptCount val="30"/>
                <c:pt idx="0">
                  <c:v>4.26539</c:v>
                </c:pt>
                <c:pt idx="1">
                  <c:v>9.9335900000000006</c:v>
                </c:pt>
                <c:pt idx="2">
                  <c:v>17.821200000000001</c:v>
                </c:pt>
                <c:pt idx="3">
                  <c:v>98.821899999999999</c:v>
                </c:pt>
                <c:pt idx="4">
                  <c:v>99.882199999999983</c:v>
                </c:pt>
                <c:pt idx="5">
                  <c:v>99.988200000000006</c:v>
                </c:pt>
                <c:pt idx="6">
                  <c:v>99.998800000000003</c:v>
                </c:pt>
                <c:pt idx="7">
                  <c:v>99.999899999999997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</c:numCache>
            </c:numRef>
          </c:xVal>
          <c:yVal>
            <c:numRef>
              <c:f>Results3!$D$94:$D$123</c:f>
              <c:numCache>
                <c:formatCode>General</c:formatCode>
                <c:ptCount val="30"/>
                <c:pt idx="0">
                  <c:v>1.6443930000000003E-3</c:v>
                </c:pt>
                <c:pt idx="1">
                  <c:v>7.9831840000000025E-3</c:v>
                </c:pt>
                <c:pt idx="2">
                  <c:v>2.3026289999999998E-2</c:v>
                </c:pt>
                <c:pt idx="3">
                  <c:v>0.22633200000000001</c:v>
                </c:pt>
                <c:pt idx="4">
                  <c:v>0.23669200000000001</c:v>
                </c:pt>
                <c:pt idx="5">
                  <c:v>0.24422400000000002</c:v>
                </c:pt>
                <c:pt idx="6">
                  <c:v>0.25113100000000005</c:v>
                </c:pt>
                <c:pt idx="7">
                  <c:v>0.25765099999999996</c:v>
                </c:pt>
                <c:pt idx="8">
                  <c:v>0.26382600000000006</c:v>
                </c:pt>
                <c:pt idx="9">
                  <c:v>0.269675</c:v>
                </c:pt>
                <c:pt idx="10">
                  <c:v>0.2752150000000001</c:v>
                </c:pt>
                <c:pt idx="11">
                  <c:v>0.28048400000000007</c:v>
                </c:pt>
                <c:pt idx="12">
                  <c:v>0.28543500000000011</c:v>
                </c:pt>
                <c:pt idx="13">
                  <c:v>0.29012800000000005</c:v>
                </c:pt>
                <c:pt idx="14">
                  <c:v>0.29457500000000009</c:v>
                </c:pt>
                <c:pt idx="15">
                  <c:v>0.29878700000000002</c:v>
                </c:pt>
                <c:pt idx="16">
                  <c:v>0.30277500000000002</c:v>
                </c:pt>
                <c:pt idx="17">
                  <c:v>0.30655300000000002</c:v>
                </c:pt>
                <c:pt idx="18">
                  <c:v>0.31013400000000002</c:v>
                </c:pt>
                <c:pt idx="19">
                  <c:v>0.31352900000000006</c:v>
                </c:pt>
                <c:pt idx="20">
                  <c:v>0.316745</c:v>
                </c:pt>
                <c:pt idx="21">
                  <c:v>0.31979000000000002</c:v>
                </c:pt>
                <c:pt idx="22">
                  <c:v>0.32264000000000004</c:v>
                </c:pt>
                <c:pt idx="23">
                  <c:v>0.32533400000000007</c:v>
                </c:pt>
                <c:pt idx="24">
                  <c:v>0.32788800000000012</c:v>
                </c:pt>
                <c:pt idx="25">
                  <c:v>0.33030700000000007</c:v>
                </c:pt>
                <c:pt idx="26">
                  <c:v>0.33259700000000009</c:v>
                </c:pt>
                <c:pt idx="27">
                  <c:v>0.33476500000000009</c:v>
                </c:pt>
                <c:pt idx="28">
                  <c:v>0.33682000000000012</c:v>
                </c:pt>
                <c:pt idx="29">
                  <c:v>0.33876800000000007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Results3!$H$92</c:f>
              <c:strCache>
                <c:ptCount val="1"/>
                <c:pt idx="0">
                  <c:v>Slow MOBILECAP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8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Results3!$I$94:$I$123</c:f>
              <c:numCache>
                <c:formatCode>General</c:formatCode>
                <c:ptCount val="30"/>
                <c:pt idx="0">
                  <c:v>1.5738199999999998</c:v>
                </c:pt>
                <c:pt idx="1">
                  <c:v>3.3189899999999994</c:v>
                </c:pt>
                <c:pt idx="2">
                  <c:v>5.2668699999999999</c:v>
                </c:pt>
                <c:pt idx="3">
                  <c:v>7.4559600000000001</c:v>
                </c:pt>
                <c:pt idx="4">
                  <c:v>9.9339500000000012</c:v>
                </c:pt>
                <c:pt idx="5">
                  <c:v>12.760300000000001</c:v>
                </c:pt>
                <c:pt idx="6">
                  <c:v>16.010200000000001</c:v>
                </c:pt>
                <c:pt idx="7">
                  <c:v>19.7791</c:v>
                </c:pt>
                <c:pt idx="8">
                  <c:v>76.443000000000012</c:v>
                </c:pt>
                <c:pt idx="9">
                  <c:v>98.822199999999981</c:v>
                </c:pt>
                <c:pt idx="10">
                  <c:v>99.882199999999983</c:v>
                </c:pt>
                <c:pt idx="11">
                  <c:v>99.988200000000006</c:v>
                </c:pt>
                <c:pt idx="12">
                  <c:v>99.998800000000003</c:v>
                </c:pt>
                <c:pt idx="13">
                  <c:v>99.999899999999997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</c:numCache>
            </c:numRef>
          </c:xVal>
          <c:yVal>
            <c:numRef>
              <c:f>Results3!$H$94:$H$123</c:f>
              <c:numCache>
                <c:formatCode>General</c:formatCode>
                <c:ptCount val="30"/>
                <c:pt idx="0">
                  <c:v>2.5099300000000003E-4</c:v>
                </c:pt>
                <c:pt idx="1">
                  <c:v>1.025506E-3</c:v>
                </c:pt>
                <c:pt idx="2">
                  <c:v>2.4703500000000001E-3</c:v>
                </c:pt>
                <c:pt idx="3">
                  <c:v>4.7762850000000008E-3</c:v>
                </c:pt>
                <c:pt idx="4">
                  <c:v>8.1860370000000019E-3</c:v>
                </c:pt>
                <c:pt idx="5">
                  <c:v>1.3019009999999999E-2</c:v>
                </c:pt>
                <c:pt idx="6">
                  <c:v>1.969361E-2</c:v>
                </c:pt>
                <c:pt idx="7">
                  <c:v>2.8765059999999995E-2</c:v>
                </c:pt>
                <c:pt idx="8">
                  <c:v>0.169321</c:v>
                </c:pt>
                <c:pt idx="9">
                  <c:v>0.233129</c:v>
                </c:pt>
                <c:pt idx="10">
                  <c:v>0.24308500000000002</c:v>
                </c:pt>
                <c:pt idx="11">
                  <c:v>0.25023299999999998</c:v>
                </c:pt>
                <c:pt idx="12">
                  <c:v>0.25677500000000003</c:v>
                </c:pt>
                <c:pt idx="13">
                  <c:v>0.2629530000000001</c:v>
                </c:pt>
                <c:pt idx="14">
                  <c:v>0.2688040000000001</c:v>
                </c:pt>
                <c:pt idx="15">
                  <c:v>0.27434600000000003</c:v>
                </c:pt>
                <c:pt idx="16">
                  <c:v>0.27959700000000004</c:v>
                </c:pt>
                <c:pt idx="17">
                  <c:v>0.2845720000000001</c:v>
                </c:pt>
                <c:pt idx="18">
                  <c:v>0.2892840000000001</c:v>
                </c:pt>
                <c:pt idx="19">
                  <c:v>0.29374900000000004</c:v>
                </c:pt>
                <c:pt idx="20">
                  <c:v>0.29797800000000008</c:v>
                </c:pt>
                <c:pt idx="21">
                  <c:v>0.30198400000000009</c:v>
                </c:pt>
                <c:pt idx="22">
                  <c:v>0.30578000000000005</c:v>
                </c:pt>
                <c:pt idx="23">
                  <c:v>0.30937500000000007</c:v>
                </c:pt>
                <c:pt idx="24">
                  <c:v>0.31278100000000009</c:v>
                </c:pt>
                <c:pt idx="25">
                  <c:v>0.31600800000000007</c:v>
                </c:pt>
                <c:pt idx="26">
                  <c:v>0.31900800000000007</c:v>
                </c:pt>
                <c:pt idx="27">
                  <c:v>0.32200800000000007</c:v>
                </c:pt>
                <c:pt idx="28">
                  <c:v>0.32500800000000007</c:v>
                </c:pt>
                <c:pt idx="29">
                  <c:v>0.32800800000000008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Results3!$J$92</c:f>
              <c:strCache>
                <c:ptCount val="1"/>
                <c:pt idx="0">
                  <c:v>Fast FIXCAP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diamond"/>
            <c:size val="7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xVal>
            <c:numRef>
              <c:f>Results3!$K$94:$K$123</c:f>
              <c:numCache>
                <c:formatCode>General</c:formatCode>
                <c:ptCount val="30"/>
                <c:pt idx="0">
                  <c:v>2.4512999999999994</c:v>
                </c:pt>
                <c:pt idx="1">
                  <c:v>5.023909999999999</c:v>
                </c:pt>
                <c:pt idx="2">
                  <c:v>7.7249199999999991</c:v>
                </c:pt>
                <c:pt idx="3">
                  <c:v>10.560700000000002</c:v>
                </c:pt>
                <c:pt idx="4">
                  <c:v>13.537000000000001</c:v>
                </c:pt>
                <c:pt idx="5">
                  <c:v>16.659099999999999</c:v>
                </c:pt>
                <c:pt idx="6">
                  <c:v>19.9315</c:v>
                </c:pt>
                <c:pt idx="7">
                  <c:v>23.3475</c:v>
                </c:pt>
                <c:pt idx="8">
                  <c:v>26.7959</c:v>
                </c:pt>
                <c:pt idx="9">
                  <c:v>30.249300000000002</c:v>
                </c:pt>
                <c:pt idx="10">
                  <c:v>33.713700000000003</c:v>
                </c:pt>
                <c:pt idx="11">
                  <c:v>71.766900000000007</c:v>
                </c:pt>
                <c:pt idx="12">
                  <c:v>74.8322</c:v>
                </c:pt>
                <c:pt idx="13">
                  <c:v>77.920100000000005</c:v>
                </c:pt>
                <c:pt idx="14">
                  <c:v>83.143299999999996</c:v>
                </c:pt>
                <c:pt idx="15">
                  <c:v>88.404399999999995</c:v>
                </c:pt>
                <c:pt idx="16">
                  <c:v>91.7761</c:v>
                </c:pt>
                <c:pt idx="17">
                  <c:v>94.000399999999999</c:v>
                </c:pt>
                <c:pt idx="18">
                  <c:v>95.592000000000013</c:v>
                </c:pt>
                <c:pt idx="19">
                  <c:v>96.809699999999992</c:v>
                </c:pt>
                <c:pt idx="20">
                  <c:v>97.780299999999997</c:v>
                </c:pt>
                <c:pt idx="21">
                  <c:v>98.702799999999982</c:v>
                </c:pt>
                <c:pt idx="22">
                  <c:v>99.253299999999996</c:v>
                </c:pt>
                <c:pt idx="23">
                  <c:v>99.651499999999999</c:v>
                </c:pt>
                <c:pt idx="24">
                  <c:v>99.8994</c:v>
                </c:pt>
                <c:pt idx="25">
                  <c:v>99.974500000000006</c:v>
                </c:pt>
                <c:pt idx="26">
                  <c:v>99.993499999999997</c:v>
                </c:pt>
                <c:pt idx="27">
                  <c:v>99.9983</c:v>
                </c:pt>
                <c:pt idx="28">
                  <c:v>99.999500000000012</c:v>
                </c:pt>
                <c:pt idx="29">
                  <c:v>99.999899999999997</c:v>
                </c:pt>
              </c:numCache>
            </c:numRef>
          </c:xVal>
          <c:yVal>
            <c:numRef>
              <c:f>Results3!$J$94:$J$123</c:f>
              <c:numCache>
                <c:formatCode>General</c:formatCode>
                <c:ptCount val="30"/>
                <c:pt idx="0">
                  <c:v>9.5052880000000024E-4</c:v>
                </c:pt>
                <c:pt idx="1">
                  <c:v>2.9602980000000005E-3</c:v>
                </c:pt>
                <c:pt idx="2">
                  <c:v>6.0660600000000007E-3</c:v>
                </c:pt>
                <c:pt idx="3">
                  <c:v>1.0310209999999998E-2</c:v>
                </c:pt>
                <c:pt idx="4">
                  <c:v>1.5742830000000003E-2</c:v>
                </c:pt>
                <c:pt idx="5">
                  <c:v>2.2419840000000007E-2</c:v>
                </c:pt>
                <c:pt idx="6">
                  <c:v>3.0404850000000001E-2</c:v>
                </c:pt>
                <c:pt idx="7">
                  <c:v>3.9586030000000001E-2</c:v>
                </c:pt>
                <c:pt idx="8">
                  <c:v>4.9127110000000002E-2</c:v>
                </c:pt>
                <c:pt idx="9">
                  <c:v>5.8990630000000016E-2</c:v>
                </c:pt>
                <c:pt idx="10">
                  <c:v>6.9236880000000015E-2</c:v>
                </c:pt>
                <c:pt idx="11">
                  <c:v>0.3801500000000001</c:v>
                </c:pt>
                <c:pt idx="12">
                  <c:v>0.39746100000000006</c:v>
                </c:pt>
                <c:pt idx="13">
                  <c:v>0.41547800000000007</c:v>
                </c:pt>
                <c:pt idx="14">
                  <c:v>0.4590530000000001</c:v>
                </c:pt>
                <c:pt idx="15">
                  <c:v>0.50878400000000001</c:v>
                </c:pt>
                <c:pt idx="16">
                  <c:v>0.53331899999999988</c:v>
                </c:pt>
                <c:pt idx="17">
                  <c:v>0.54018100000000002</c:v>
                </c:pt>
                <c:pt idx="18">
                  <c:v>0.53723500000000002</c:v>
                </c:pt>
                <c:pt idx="19">
                  <c:v>0.52862200000000004</c:v>
                </c:pt>
                <c:pt idx="20">
                  <c:v>0.51650099999999988</c:v>
                </c:pt>
                <c:pt idx="21">
                  <c:v>0.50437399999999988</c:v>
                </c:pt>
                <c:pt idx="22">
                  <c:v>0.48718600000000006</c:v>
                </c:pt>
                <c:pt idx="23">
                  <c:v>0.4681260000000001</c:v>
                </c:pt>
                <c:pt idx="24">
                  <c:v>0.44720299999999996</c:v>
                </c:pt>
                <c:pt idx="25">
                  <c:v>0.433035</c:v>
                </c:pt>
                <c:pt idx="26">
                  <c:v>0.4242550000000001</c:v>
                </c:pt>
                <c:pt idx="27">
                  <c:v>0.41848300000000016</c:v>
                </c:pt>
                <c:pt idx="28">
                  <c:v>0.41433900000000001</c:v>
                </c:pt>
                <c:pt idx="29">
                  <c:v>0.41108800000000006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Results3!$L$92</c:f>
              <c:strCache>
                <c:ptCount val="1"/>
                <c:pt idx="0">
                  <c:v>Slow FIXCAP</c:v>
                </c:pt>
              </c:strCache>
            </c:strRef>
          </c:tx>
          <c:spPr>
            <a:ln>
              <a:solidFill>
                <a:srgbClr val="92D050"/>
              </a:solidFill>
              <a:prstDash val="solid"/>
            </a:ln>
          </c:spPr>
          <c:marker>
            <c:symbol val="triangle"/>
            <c:size val="1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xVal>
            <c:numRef>
              <c:f>Results3!$M$94:$M$123</c:f>
              <c:numCache>
                <c:formatCode>General</c:formatCode>
                <c:ptCount val="30"/>
                <c:pt idx="0">
                  <c:v>1.5738199999999998</c:v>
                </c:pt>
                <c:pt idx="1">
                  <c:v>3.3189899999999994</c:v>
                </c:pt>
                <c:pt idx="2">
                  <c:v>5.2668499999999998</c:v>
                </c:pt>
                <c:pt idx="3">
                  <c:v>7.4559799999999994</c:v>
                </c:pt>
                <c:pt idx="4">
                  <c:v>9.9338699999999989</c:v>
                </c:pt>
                <c:pt idx="5">
                  <c:v>12.760200000000001</c:v>
                </c:pt>
                <c:pt idx="6">
                  <c:v>15.848199999999999</c:v>
                </c:pt>
                <c:pt idx="7">
                  <c:v>19.083299999999998</c:v>
                </c:pt>
                <c:pt idx="8">
                  <c:v>22.466699999999992</c:v>
                </c:pt>
                <c:pt idx="9">
                  <c:v>25.907800000000005</c:v>
                </c:pt>
                <c:pt idx="10">
                  <c:v>29.349</c:v>
                </c:pt>
                <c:pt idx="11">
                  <c:v>32.790300000000009</c:v>
                </c:pt>
                <c:pt idx="12">
                  <c:v>36.231700000000004</c:v>
                </c:pt>
                <c:pt idx="13">
                  <c:v>39.673200000000001</c:v>
                </c:pt>
                <c:pt idx="14">
                  <c:v>43.114799999999995</c:v>
                </c:pt>
                <c:pt idx="15">
                  <c:v>46.556599999999996</c:v>
                </c:pt>
                <c:pt idx="16">
                  <c:v>49.998500000000007</c:v>
                </c:pt>
                <c:pt idx="17">
                  <c:v>53.440599999999996</c:v>
                </c:pt>
                <c:pt idx="18">
                  <c:v>56.882899999999999</c:v>
                </c:pt>
                <c:pt idx="19">
                  <c:v>60.325400000000002</c:v>
                </c:pt>
                <c:pt idx="20">
                  <c:v>63.768100000000011</c:v>
                </c:pt>
                <c:pt idx="21">
                  <c:v>67.211000000000013</c:v>
                </c:pt>
                <c:pt idx="22">
                  <c:v>70.654200000000003</c:v>
                </c:pt>
                <c:pt idx="23">
                  <c:v>74.097600000000014</c:v>
                </c:pt>
                <c:pt idx="24">
                  <c:v>77.541399999999996</c:v>
                </c:pt>
                <c:pt idx="25">
                  <c:v>80.985399999999998</c:v>
                </c:pt>
                <c:pt idx="26">
                  <c:v>97.679799999999986</c:v>
                </c:pt>
                <c:pt idx="27">
                  <c:v>98.478200000000001</c:v>
                </c:pt>
                <c:pt idx="28">
                  <c:v>99.114199999999997</c:v>
                </c:pt>
                <c:pt idx="29">
                  <c:v>99.588200000000001</c:v>
                </c:pt>
              </c:numCache>
            </c:numRef>
          </c:xVal>
          <c:yVal>
            <c:numRef>
              <c:f>Results3!$L$94:$L$123</c:f>
              <c:numCache>
                <c:formatCode>General</c:formatCode>
                <c:ptCount val="30"/>
                <c:pt idx="0">
                  <c:v>2.5065370000000006E-4</c:v>
                </c:pt>
                <c:pt idx="1">
                  <c:v>1.0250880000000002E-3</c:v>
                </c:pt>
                <c:pt idx="2">
                  <c:v>2.4692429999999994E-3</c:v>
                </c:pt>
                <c:pt idx="3">
                  <c:v>4.7737890000000005E-3</c:v>
                </c:pt>
                <c:pt idx="4">
                  <c:v>8.1827850000000032E-3</c:v>
                </c:pt>
                <c:pt idx="5">
                  <c:v>1.3014710000000001E-2</c:v>
                </c:pt>
                <c:pt idx="6">
                  <c:v>1.9381290000000002E-2</c:v>
                </c:pt>
                <c:pt idx="7">
                  <c:v>2.7151769999999999E-2</c:v>
                </c:pt>
                <c:pt idx="8">
                  <c:v>3.6279310000000009E-2</c:v>
                </c:pt>
                <c:pt idx="9">
                  <c:v>4.5551500000000002E-2</c:v>
                </c:pt>
                <c:pt idx="10">
                  <c:v>5.5086300000000005E-2</c:v>
                </c:pt>
                <c:pt idx="11">
                  <c:v>6.4874109999999999E-2</c:v>
                </c:pt>
                <c:pt idx="12">
                  <c:v>7.4904290000000012E-2</c:v>
                </c:pt>
                <c:pt idx="13">
                  <c:v>8.5166570000000025E-2</c:v>
                </c:pt>
                <c:pt idx="14">
                  <c:v>9.5651690000000025E-2</c:v>
                </c:pt>
                <c:pt idx="15">
                  <c:v>0.106351</c:v>
                </c:pt>
                <c:pt idx="16">
                  <c:v>0.117257</c:v>
                </c:pt>
                <c:pt idx="17">
                  <c:v>0.128362</c:v>
                </c:pt>
                <c:pt idx="18">
                  <c:v>0.13966000000000001</c:v>
                </c:pt>
                <c:pt idx="19">
                  <c:v>0.15114400000000003</c:v>
                </c:pt>
                <c:pt idx="20">
                  <c:v>0.16280700000000001</c:v>
                </c:pt>
                <c:pt idx="21">
                  <c:v>0.17464399999999999</c:v>
                </c:pt>
                <c:pt idx="22">
                  <c:v>0.18665000000000001</c:v>
                </c:pt>
                <c:pt idx="23">
                  <c:v>0.198822</c:v>
                </c:pt>
                <c:pt idx="24">
                  <c:v>0.21115400000000001</c:v>
                </c:pt>
                <c:pt idx="25">
                  <c:v>0.22364200000000001</c:v>
                </c:pt>
                <c:pt idx="26">
                  <c:v>0.35329900000000003</c:v>
                </c:pt>
                <c:pt idx="27">
                  <c:v>0.34674200000000005</c:v>
                </c:pt>
                <c:pt idx="28">
                  <c:v>0.33786300000000008</c:v>
                </c:pt>
                <c:pt idx="29">
                  <c:v>0.32665600000000006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8144768"/>
        <c:axId val="178155520"/>
      </c:scatterChart>
      <c:valAx>
        <c:axId val="178144768"/>
        <c:scaling>
          <c:orientation val="minMax"/>
          <c:max val="100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AU" sz="2400"/>
                  <a:t>% reduction in Baseload Generation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155520"/>
        <c:crosses val="autoZero"/>
        <c:crossBetween val="midCat"/>
      </c:valAx>
      <c:valAx>
        <c:axId val="178155520"/>
        <c:scaling>
          <c:orientation val="minMax"/>
          <c:max val="1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AU" sz="2400"/>
                  <a:t>% reduction in Real GDP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1447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9337466391635239"/>
          <c:y val="0.20568266316108078"/>
          <c:w val="0.24951111743367241"/>
          <c:h val="0.50174751699938591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GDP Cost: CES slow vs fast tax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Results2!$A$9</c:f>
              <c:strCache>
                <c:ptCount val="1"/>
                <c:pt idx="0">
                  <c:v>fast CES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Results2!$B$9:$AE$9</c:f>
              <c:numCache>
                <c:formatCode>General</c:formatCode>
                <c:ptCount val="30"/>
                <c:pt idx="0">
                  <c:v>68.232396723206918</c:v>
                </c:pt>
                <c:pt idx="1">
                  <c:v>97.280526115925028</c:v>
                </c:pt>
                <c:pt idx="2">
                  <c:v>127.38500089493466</c:v>
                </c:pt>
                <c:pt idx="3">
                  <c:v>158.16594281577997</c:v>
                </c:pt>
                <c:pt idx="4">
                  <c:v>189.24129090193296</c:v>
                </c:pt>
                <c:pt idx="5">
                  <c:v>220.2620528918558</c:v>
                </c:pt>
                <c:pt idx="6">
                  <c:v>250.91724846426402</c:v>
                </c:pt>
                <c:pt idx="7">
                  <c:v>280.94172809747471</c:v>
                </c:pt>
                <c:pt idx="8">
                  <c:v>310.11897529837279</c:v>
                </c:pt>
                <c:pt idx="9">
                  <c:v>338.29204520580282</c:v>
                </c:pt>
                <c:pt idx="10">
                  <c:v>365.34324555320831</c:v>
                </c:pt>
                <c:pt idx="11">
                  <c:v>391.20098211368219</c:v>
                </c:pt>
                <c:pt idx="12">
                  <c:v>415.8302223688687</c:v>
                </c:pt>
                <c:pt idx="13">
                  <c:v>439.22012861826829</c:v>
                </c:pt>
                <c:pt idx="14">
                  <c:v>461.38345133782417</c:v>
                </c:pt>
                <c:pt idx="15">
                  <c:v>482.35005839589087</c:v>
                </c:pt>
                <c:pt idx="16">
                  <c:v>502.16061624532909</c:v>
                </c:pt>
                <c:pt idx="17">
                  <c:v>520.86342748794721</c:v>
                </c:pt>
                <c:pt idx="18">
                  <c:v>538.51087813227844</c:v>
                </c:pt>
                <c:pt idx="19">
                  <c:v>555.15799715608864</c:v>
                </c:pt>
                <c:pt idx="20">
                  <c:v>570.85981639511579</c:v>
                </c:pt>
                <c:pt idx="21">
                  <c:v>585.66874440828622</c:v>
                </c:pt>
                <c:pt idx="22">
                  <c:v>599.63935543024013</c:v>
                </c:pt>
                <c:pt idx="23">
                  <c:v>612.81897798343141</c:v>
                </c:pt>
                <c:pt idx="24">
                  <c:v>625.25788583770145</c:v>
                </c:pt>
                <c:pt idx="25">
                  <c:v>637.00031182540658</c:v>
                </c:pt>
                <c:pt idx="26">
                  <c:v>648.08869997035833</c:v>
                </c:pt>
                <c:pt idx="27">
                  <c:v>658.56022978876172</c:v>
                </c:pt>
                <c:pt idx="28">
                  <c:v>668.45419765292513</c:v>
                </c:pt>
                <c:pt idx="29">
                  <c:v>677.8052942943084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Results2!$A$10</c:f>
              <c:strCache>
                <c:ptCount val="1"/>
                <c:pt idx="0">
                  <c:v>slow CES</c:v>
                </c:pt>
              </c:strCache>
            </c:strRef>
          </c:tx>
          <c:spPr>
            <a:ln w="57150">
              <a:solidFill>
                <a:srgbClr val="4F81BD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Results2!$B$10:$AE$10</c:f>
              <c:numCache>
                <c:formatCode>General</c:formatCode>
                <c:ptCount val="30"/>
                <c:pt idx="0">
                  <c:v>51.803259128726864</c:v>
                </c:pt>
                <c:pt idx="1">
                  <c:v>63.556353515144821</c:v>
                </c:pt>
                <c:pt idx="2">
                  <c:v>75.671796177062063</c:v>
                </c:pt>
                <c:pt idx="3">
                  <c:v>88.104444512485813</c:v>
                </c:pt>
                <c:pt idx="4">
                  <c:v>100.83797918428638</c:v>
                </c:pt>
                <c:pt idx="5">
                  <c:v>113.8516729416779</c:v>
                </c:pt>
                <c:pt idx="6">
                  <c:v>127.10678301926562</c:v>
                </c:pt>
                <c:pt idx="7">
                  <c:v>140.57701742116635</c:v>
                </c:pt>
                <c:pt idx="8">
                  <c:v>154.23146290741118</c:v>
                </c:pt>
                <c:pt idx="9">
                  <c:v>168.04321274504559</c:v>
                </c:pt>
                <c:pt idx="10">
                  <c:v>181.98545541072104</c:v>
                </c:pt>
                <c:pt idx="11">
                  <c:v>196.0320396422693</c:v>
                </c:pt>
                <c:pt idx="12">
                  <c:v>210.15533713657302</c:v>
                </c:pt>
                <c:pt idx="13">
                  <c:v>224.33132385275658</c:v>
                </c:pt>
                <c:pt idx="14">
                  <c:v>238.53178518808883</c:v>
                </c:pt>
                <c:pt idx="15">
                  <c:v>252.73701143825676</c:v>
                </c:pt>
                <c:pt idx="16">
                  <c:v>266.92247664916056</c:v>
                </c:pt>
                <c:pt idx="17">
                  <c:v>281.0694182587921</c:v>
                </c:pt>
                <c:pt idx="18">
                  <c:v>295.15864669285412</c:v>
                </c:pt>
                <c:pt idx="19">
                  <c:v>309.16699164948898</c:v>
                </c:pt>
                <c:pt idx="20">
                  <c:v>323.07865808779889</c:v>
                </c:pt>
                <c:pt idx="21">
                  <c:v>336.87664516571095</c:v>
                </c:pt>
                <c:pt idx="22">
                  <c:v>350.54274470339573</c:v>
                </c:pt>
                <c:pt idx="23">
                  <c:v>364.06470697971906</c:v>
                </c:pt>
                <c:pt idx="24">
                  <c:v>377.42829915232466</c:v>
                </c:pt>
                <c:pt idx="25">
                  <c:v>390.62175401915249</c:v>
                </c:pt>
                <c:pt idx="26">
                  <c:v>403.63568699206235</c:v>
                </c:pt>
                <c:pt idx="27">
                  <c:v>416.45566998153214</c:v>
                </c:pt>
                <c:pt idx="28">
                  <c:v>429.07367062805645</c:v>
                </c:pt>
                <c:pt idx="29">
                  <c:v>441.48422948917585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Results2!$A$11</c:f>
              <c:strCache>
                <c:ptCount val="1"/>
                <c:pt idx="0">
                  <c:v>fast tax</c:v>
                </c:pt>
              </c:strCache>
            </c:strRef>
          </c:tx>
          <c:spPr>
            <a:ln w="57150"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Results2!$B$11:$U$11</c:f>
              <c:numCache>
                <c:formatCode>General</c:formatCode>
                <c:ptCount val="20"/>
                <c:pt idx="0">
                  <c:v>55.686700000000002</c:v>
                </c:pt>
                <c:pt idx="1">
                  <c:v>111.37299999999999</c:v>
                </c:pt>
                <c:pt idx="2">
                  <c:v>167.06</c:v>
                </c:pt>
                <c:pt idx="3">
                  <c:v>222.74699999999999</c:v>
                </c:pt>
                <c:pt idx="4">
                  <c:v>278.43400000000003</c:v>
                </c:pt>
                <c:pt idx="5">
                  <c:v>334.12</c:v>
                </c:pt>
                <c:pt idx="6">
                  <c:v>389.80700000000002</c:v>
                </c:pt>
                <c:pt idx="7">
                  <c:v>445.49400000000003</c:v>
                </c:pt>
                <c:pt idx="8">
                  <c:v>501.18</c:v>
                </c:pt>
                <c:pt idx="9">
                  <c:v>556.86699999999985</c:v>
                </c:pt>
                <c:pt idx="10">
                  <c:v>612.55399999999997</c:v>
                </c:pt>
                <c:pt idx="11">
                  <c:v>668.24</c:v>
                </c:pt>
                <c:pt idx="12">
                  <c:v>723.92699999999991</c:v>
                </c:pt>
                <c:pt idx="13">
                  <c:v>779.61400000000003</c:v>
                </c:pt>
                <c:pt idx="14">
                  <c:v>835.30099999999993</c:v>
                </c:pt>
                <c:pt idx="15">
                  <c:v>890.98699999999997</c:v>
                </c:pt>
                <c:pt idx="16">
                  <c:v>946.67400000000009</c:v>
                </c:pt>
                <c:pt idx="17">
                  <c:v>1002.3599999999999</c:v>
                </c:pt>
                <c:pt idx="18">
                  <c:v>1058.05</c:v>
                </c:pt>
                <c:pt idx="19">
                  <c:v>1113.73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Results2!$A$12</c:f>
              <c:strCache>
                <c:ptCount val="1"/>
                <c:pt idx="0">
                  <c:v>slow tax</c:v>
                </c:pt>
              </c:strCache>
            </c:strRef>
          </c:tx>
          <c:spPr>
            <a:ln w="5715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Results2!$B$12:$AE$12</c:f>
              <c:numCache>
                <c:formatCode>General</c:formatCode>
                <c:ptCount val="30"/>
                <c:pt idx="0">
                  <c:v>22.274699999999996</c:v>
                </c:pt>
                <c:pt idx="1">
                  <c:v>44.549400000000006</c:v>
                </c:pt>
                <c:pt idx="2">
                  <c:v>66.823999999999998</c:v>
                </c:pt>
                <c:pt idx="3">
                  <c:v>89.098699999999994</c:v>
                </c:pt>
                <c:pt idx="4">
                  <c:v>111.37299999999999</c:v>
                </c:pt>
                <c:pt idx="5">
                  <c:v>133.648</c:v>
                </c:pt>
                <c:pt idx="6">
                  <c:v>155.923</c:v>
                </c:pt>
                <c:pt idx="7">
                  <c:v>178.197</c:v>
                </c:pt>
                <c:pt idx="8">
                  <c:v>200.47200000000001</c:v>
                </c:pt>
                <c:pt idx="9">
                  <c:v>222.74699999999999</c:v>
                </c:pt>
                <c:pt idx="10">
                  <c:v>245.02100000000002</c:v>
                </c:pt>
                <c:pt idx="11">
                  <c:v>267.29599999999994</c:v>
                </c:pt>
                <c:pt idx="12">
                  <c:v>289.57100000000003</c:v>
                </c:pt>
                <c:pt idx="13">
                  <c:v>311.84500000000008</c:v>
                </c:pt>
                <c:pt idx="14">
                  <c:v>334.12</c:v>
                </c:pt>
                <c:pt idx="15">
                  <c:v>356.39499999999992</c:v>
                </c:pt>
                <c:pt idx="16">
                  <c:v>378.67</c:v>
                </c:pt>
                <c:pt idx="17">
                  <c:v>400.94400000000002</c:v>
                </c:pt>
                <c:pt idx="18">
                  <c:v>423.21899999999994</c:v>
                </c:pt>
                <c:pt idx="19">
                  <c:v>445.49400000000003</c:v>
                </c:pt>
                <c:pt idx="20">
                  <c:v>467.76799999999992</c:v>
                </c:pt>
                <c:pt idx="21">
                  <c:v>490.04300000000001</c:v>
                </c:pt>
                <c:pt idx="22">
                  <c:v>512.31799999999987</c:v>
                </c:pt>
                <c:pt idx="23">
                  <c:v>534.59199999999998</c:v>
                </c:pt>
                <c:pt idx="24">
                  <c:v>556.86699999999985</c:v>
                </c:pt>
                <c:pt idx="25">
                  <c:v>579.14199999999994</c:v>
                </c:pt>
                <c:pt idx="26">
                  <c:v>601.41599999999994</c:v>
                </c:pt>
                <c:pt idx="27">
                  <c:v>623.69100000000003</c:v>
                </c:pt>
                <c:pt idx="28">
                  <c:v>645.96599999999989</c:v>
                </c:pt>
                <c:pt idx="29">
                  <c:v>668.24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561408"/>
        <c:axId val="178562944"/>
      </c:lineChart>
      <c:catAx>
        <c:axId val="17856140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8562944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8562944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561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084450852487471"/>
          <c:y val="0.23660057119373817"/>
          <c:w val="0.21650986342943876"/>
          <c:h val="0.3109825977635155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GDP Cost: CES slow vs fast tax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Results2!$A$9</c:f>
              <c:strCache>
                <c:ptCount val="1"/>
                <c:pt idx="0">
                  <c:v>fast CES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Results2!$B$9:$AE$9</c:f>
              <c:numCache>
                <c:formatCode>General</c:formatCode>
                <c:ptCount val="30"/>
                <c:pt idx="0">
                  <c:v>56.147522021532154</c:v>
                </c:pt>
                <c:pt idx="1">
                  <c:v>84.805081108917648</c:v>
                </c:pt>
                <c:pt idx="2">
                  <c:v>114.51702648564444</c:v>
                </c:pt>
                <c:pt idx="3">
                  <c:v>144.90165101868757</c:v>
                </c:pt>
                <c:pt idx="4">
                  <c:v>175.57791158284778</c:v>
                </c:pt>
                <c:pt idx="5">
                  <c:v>206.19641549265441</c:v>
                </c:pt>
                <c:pt idx="6">
                  <c:v>236.44267233576403</c:v>
                </c:pt>
                <c:pt idx="7">
                  <c:v>266.05289464265888</c:v>
                </c:pt>
                <c:pt idx="8">
                  <c:v>294.81576460809328</c:v>
                </c:pt>
                <c:pt idx="9">
                  <c:v>322.57010880122664</c:v>
                </c:pt>
                <c:pt idx="10">
                  <c:v>349.20348884916575</c:v>
                </c:pt>
                <c:pt idx="11">
                  <c:v>374.64512284883131</c:v>
                </c:pt>
                <c:pt idx="12">
                  <c:v>398.86025768087217</c:v>
                </c:pt>
                <c:pt idx="13">
                  <c:v>421.84252864680326</c:v>
                </c:pt>
                <c:pt idx="14">
                  <c:v>443.60527029846207</c:v>
                </c:pt>
                <c:pt idx="15">
                  <c:v>464.17881857146273</c:v>
                </c:pt>
                <c:pt idx="16">
                  <c:v>483.60858740565965</c:v>
                </c:pt>
                <c:pt idx="17">
                  <c:v>501.93814348414594</c:v>
                </c:pt>
                <c:pt idx="18">
                  <c:v>519.22405902491539</c:v>
                </c:pt>
                <c:pt idx="19">
                  <c:v>535.52144785521398</c:v>
                </c:pt>
                <c:pt idx="20">
                  <c:v>550.88462157510924</c:v>
                </c:pt>
                <c:pt idx="21">
                  <c:v>565.36917995088822</c:v>
                </c:pt>
                <c:pt idx="22">
                  <c:v>579.02438250473824</c:v>
                </c:pt>
                <c:pt idx="23">
                  <c:v>591.90411166742524</c:v>
                </c:pt>
                <c:pt idx="24">
                  <c:v>604.0539707817353</c:v>
                </c:pt>
                <c:pt idx="25">
                  <c:v>615.51840769191847</c:v>
                </c:pt>
                <c:pt idx="26">
                  <c:v>626.34095422068378</c:v>
                </c:pt>
                <c:pt idx="27">
                  <c:v>636.55900854492211</c:v>
                </c:pt>
                <c:pt idx="28">
                  <c:v>646.21017933402493</c:v>
                </c:pt>
                <c:pt idx="29">
                  <c:v>655.32777411028997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Results2!$A$10</c:f>
              <c:strCache>
                <c:ptCount val="1"/>
                <c:pt idx="0">
                  <c:v>slow CES</c:v>
                </c:pt>
              </c:strCache>
            </c:strRef>
          </c:tx>
          <c:spPr>
            <a:ln w="57150">
              <a:solidFill>
                <a:srgbClr val="4F81BD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Results2!$B$10:$AE$10</c:f>
              <c:numCache>
                <c:formatCode>General</c:formatCode>
                <c:ptCount val="30"/>
                <c:pt idx="0">
                  <c:v>51.803259128726864</c:v>
                </c:pt>
                <c:pt idx="1">
                  <c:v>63.556353515144821</c:v>
                </c:pt>
                <c:pt idx="2">
                  <c:v>75.671796177061978</c:v>
                </c:pt>
                <c:pt idx="3">
                  <c:v>88.104444512485728</c:v>
                </c:pt>
                <c:pt idx="4">
                  <c:v>100.83797918428638</c:v>
                </c:pt>
                <c:pt idx="5">
                  <c:v>113.8516729416779</c:v>
                </c:pt>
                <c:pt idx="6">
                  <c:v>127.10678301926561</c:v>
                </c:pt>
                <c:pt idx="7">
                  <c:v>140.57701742116635</c:v>
                </c:pt>
                <c:pt idx="8">
                  <c:v>154.23146290741121</c:v>
                </c:pt>
                <c:pt idx="9">
                  <c:v>168.04321274504551</c:v>
                </c:pt>
                <c:pt idx="10">
                  <c:v>181.98545541072104</c:v>
                </c:pt>
                <c:pt idx="11">
                  <c:v>196.03203964226944</c:v>
                </c:pt>
                <c:pt idx="12">
                  <c:v>210.15533713657311</c:v>
                </c:pt>
                <c:pt idx="13">
                  <c:v>224.3313238527567</c:v>
                </c:pt>
                <c:pt idx="14">
                  <c:v>238.53178518808878</c:v>
                </c:pt>
                <c:pt idx="15">
                  <c:v>252.73701143825676</c:v>
                </c:pt>
                <c:pt idx="16">
                  <c:v>266.92247664916056</c:v>
                </c:pt>
                <c:pt idx="17">
                  <c:v>281.06941825879193</c:v>
                </c:pt>
                <c:pt idx="18">
                  <c:v>295.15864669285435</c:v>
                </c:pt>
                <c:pt idx="19">
                  <c:v>309.16699164948898</c:v>
                </c:pt>
                <c:pt idx="20">
                  <c:v>323.07865808779889</c:v>
                </c:pt>
                <c:pt idx="21">
                  <c:v>336.87664516571112</c:v>
                </c:pt>
                <c:pt idx="22">
                  <c:v>350.54274470339578</c:v>
                </c:pt>
                <c:pt idx="23">
                  <c:v>364.06470697971906</c:v>
                </c:pt>
                <c:pt idx="24">
                  <c:v>377.42829915232448</c:v>
                </c:pt>
                <c:pt idx="25">
                  <c:v>390.62175401915249</c:v>
                </c:pt>
                <c:pt idx="26">
                  <c:v>403.63568699206235</c:v>
                </c:pt>
                <c:pt idx="27">
                  <c:v>416.45566998153214</c:v>
                </c:pt>
                <c:pt idx="28">
                  <c:v>429.07367062805662</c:v>
                </c:pt>
                <c:pt idx="29">
                  <c:v>441.48422948917568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Results2!$A$20</c:f>
              <c:strCache>
                <c:ptCount val="1"/>
                <c:pt idx="0">
                  <c:v>fast ELY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Results2!$B$20:$AE$20</c:f>
              <c:numCache>
                <c:formatCode>General</c:formatCode>
                <c:ptCount val="30"/>
                <c:pt idx="0">
                  <c:v>25.352344869674226</c:v>
                </c:pt>
                <c:pt idx="1">
                  <c:v>52.849428833644339</c:v>
                </c:pt>
                <c:pt idx="2">
                  <c:v>84.968473648729031</c:v>
                </c:pt>
                <c:pt idx="3">
                  <c:v>150.6129931179812</c:v>
                </c:pt>
                <c:pt idx="4">
                  <c:v>155.83527319639902</c:v>
                </c:pt>
                <c:pt idx="5">
                  <c:v>160.62353781019627</c:v>
                </c:pt>
                <c:pt idx="6">
                  <c:v>165.14956630717978</c:v>
                </c:pt>
                <c:pt idx="7">
                  <c:v>169.43522768631701</c:v>
                </c:pt>
                <c:pt idx="8">
                  <c:v>173.49628621033264</c:v>
                </c:pt>
                <c:pt idx="9">
                  <c:v>177.34199609421941</c:v>
                </c:pt>
                <c:pt idx="10">
                  <c:v>180.98511421699467</c:v>
                </c:pt>
                <c:pt idx="11">
                  <c:v>184.4503756192594</c:v>
                </c:pt>
                <c:pt idx="12">
                  <c:v>187.70597810595538</c:v>
                </c:pt>
                <c:pt idx="13">
                  <c:v>190.79196888567478</c:v>
                </c:pt>
                <c:pt idx="14">
                  <c:v>193.71659297195029</c:v>
                </c:pt>
                <c:pt idx="15">
                  <c:v>196.48691751924042</c:v>
                </c:pt>
                <c:pt idx="16">
                  <c:v>199.10883182292548</c:v>
                </c:pt>
                <c:pt idx="17">
                  <c:v>201.59411447376777</c:v>
                </c:pt>
                <c:pt idx="18">
                  <c:v>203.94865476714878</c:v>
                </c:pt>
                <c:pt idx="19">
                  <c:v>206.1806977166024</c:v>
                </c:pt>
                <c:pt idx="20">
                  <c:v>208.29613261750922</c:v>
                </c:pt>
                <c:pt idx="21">
                  <c:v>210.29849304709796</c:v>
                </c:pt>
                <c:pt idx="22">
                  <c:v>212.17246683737781</c:v>
                </c:pt>
                <c:pt idx="23">
                  <c:v>213.94396688802564</c:v>
                </c:pt>
                <c:pt idx="24">
                  <c:v>215.62359393072762</c:v>
                </c:pt>
                <c:pt idx="25">
                  <c:v>217.21488154271256</c:v>
                </c:pt>
                <c:pt idx="26">
                  <c:v>218.72018544213296</c:v>
                </c:pt>
                <c:pt idx="27">
                  <c:v>220.14657278344572</c:v>
                </c:pt>
                <c:pt idx="28">
                  <c:v>221.49757714388019</c:v>
                </c:pt>
                <c:pt idx="29">
                  <c:v>222.77908781881698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Results2!$A$21</c:f>
              <c:strCache>
                <c:ptCount val="1"/>
                <c:pt idx="0">
                  <c:v>slow ELY</c:v>
                </c:pt>
              </c:strCache>
            </c:strRef>
          </c:tx>
          <c:spPr>
            <a:ln w="57150">
              <a:solidFill>
                <a:srgbClr val="FF0000"/>
              </a:solidFill>
              <a:prstDash val="sysDot"/>
            </a:ln>
          </c:spPr>
          <c:marker>
            <c:symbol val="none"/>
          </c:marker>
          <c:val>
            <c:numRef>
              <c:f>Results2!$B$21:$AE$21</c:f>
              <c:numCache>
                <c:formatCode>General</c:formatCode>
                <c:ptCount val="30"/>
                <c:pt idx="0">
                  <c:v>10.48766249803543</c:v>
                </c:pt>
                <c:pt idx="1">
                  <c:v>20.318968851917965</c:v>
                </c:pt>
                <c:pt idx="2">
                  <c:v>30.844423770621926</c:v>
                </c:pt>
                <c:pt idx="3">
                  <c:v>42.126598115988536</c:v>
                </c:pt>
                <c:pt idx="4">
                  <c:v>54.190340909090935</c:v>
                </c:pt>
                <c:pt idx="5">
                  <c:v>67.094567775880392</c:v>
                </c:pt>
                <c:pt idx="6">
                  <c:v>80.891073083883882</c:v>
                </c:pt>
                <c:pt idx="7">
                  <c:v>95.637907624877926</c:v>
                </c:pt>
                <c:pt idx="8">
                  <c:v>145.66140884220539</c:v>
                </c:pt>
                <c:pt idx="9">
                  <c:v>155.13550623240471</c:v>
                </c:pt>
                <c:pt idx="10">
                  <c:v>160.04325461496538</c:v>
                </c:pt>
                <c:pt idx="11">
                  <c:v>164.57494504666028</c:v>
                </c:pt>
                <c:pt idx="12">
                  <c:v>168.86024838867766</c:v>
                </c:pt>
                <c:pt idx="13">
                  <c:v>172.92087995184929</c:v>
                </c:pt>
                <c:pt idx="14">
                  <c:v>176.76872374858954</c:v>
                </c:pt>
                <c:pt idx="15">
                  <c:v>180.41300256065358</c:v>
                </c:pt>
                <c:pt idx="16">
                  <c:v>183.86646910136838</c:v>
                </c:pt>
                <c:pt idx="17">
                  <c:v>187.1373683454222</c:v>
                </c:pt>
                <c:pt idx="18">
                  <c:v>190.23630097455595</c:v>
                </c:pt>
                <c:pt idx="19">
                  <c:v>193.17268981698521</c:v>
                </c:pt>
                <c:pt idx="20">
                  <c:v>195.95360199387034</c:v>
                </c:pt>
                <c:pt idx="21">
                  <c:v>198.58846033342692</c:v>
                </c:pt>
                <c:pt idx="22">
                  <c:v>201.0843319568153</c:v>
                </c:pt>
                <c:pt idx="23">
                  <c:v>203.44828398519681</c:v>
                </c:pt>
                <c:pt idx="24">
                  <c:v>205.68856139325939</c:v>
                </c:pt>
                <c:pt idx="25">
                  <c:v>207.80987559511033</c:v>
                </c:pt>
                <c:pt idx="26">
                  <c:v>209.80987559511033</c:v>
                </c:pt>
                <c:pt idx="27">
                  <c:v>211.80987559511033</c:v>
                </c:pt>
                <c:pt idx="28">
                  <c:v>213.80987559511033</c:v>
                </c:pt>
                <c:pt idx="29">
                  <c:v>215.80987559511033</c:v>
                </c:pt>
              </c:numCache>
            </c:numRef>
          </c:val>
          <c:smooth val="0"/>
        </c:ser>
        <c:ser>
          <c:idx val="2"/>
          <c:order val="4"/>
          <c:tx>
            <c:strRef>
              <c:f>Results2!$A$11</c:f>
              <c:strCache>
                <c:ptCount val="1"/>
                <c:pt idx="0">
                  <c:v>fast tax</c:v>
                </c:pt>
              </c:strCache>
            </c:strRef>
          </c:tx>
          <c:spPr>
            <a:ln w="57150"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Results2!$B$11:$U$11</c:f>
              <c:numCache>
                <c:formatCode>General</c:formatCode>
                <c:ptCount val="20"/>
                <c:pt idx="0">
                  <c:v>55.686700000000002</c:v>
                </c:pt>
                <c:pt idx="1">
                  <c:v>111.37299999999998</c:v>
                </c:pt>
                <c:pt idx="2">
                  <c:v>167.06</c:v>
                </c:pt>
                <c:pt idx="3">
                  <c:v>222.74699999999999</c:v>
                </c:pt>
                <c:pt idx="4">
                  <c:v>278.43400000000003</c:v>
                </c:pt>
                <c:pt idx="5">
                  <c:v>334.12</c:v>
                </c:pt>
                <c:pt idx="6">
                  <c:v>389.80700000000002</c:v>
                </c:pt>
                <c:pt idx="7">
                  <c:v>445.49400000000003</c:v>
                </c:pt>
                <c:pt idx="8">
                  <c:v>501.18</c:v>
                </c:pt>
                <c:pt idx="9">
                  <c:v>556.86699999999928</c:v>
                </c:pt>
                <c:pt idx="10">
                  <c:v>612.55399999999997</c:v>
                </c:pt>
                <c:pt idx="11">
                  <c:v>668.24</c:v>
                </c:pt>
                <c:pt idx="12">
                  <c:v>723.92699999999957</c:v>
                </c:pt>
                <c:pt idx="13">
                  <c:v>779.61400000000003</c:v>
                </c:pt>
                <c:pt idx="14">
                  <c:v>835.30099999999959</c:v>
                </c:pt>
                <c:pt idx="15">
                  <c:v>890.98699999999997</c:v>
                </c:pt>
                <c:pt idx="16">
                  <c:v>946.67400000000043</c:v>
                </c:pt>
                <c:pt idx="17">
                  <c:v>1002.3599999999996</c:v>
                </c:pt>
                <c:pt idx="18">
                  <c:v>1058.05</c:v>
                </c:pt>
                <c:pt idx="19">
                  <c:v>1113.73</c:v>
                </c:pt>
              </c:numCache>
            </c:numRef>
          </c:val>
          <c:smooth val="0"/>
        </c:ser>
        <c:ser>
          <c:idx val="3"/>
          <c:order val="5"/>
          <c:tx>
            <c:strRef>
              <c:f>Results2!$A$12</c:f>
              <c:strCache>
                <c:ptCount val="1"/>
                <c:pt idx="0">
                  <c:v>slow tax</c:v>
                </c:pt>
              </c:strCache>
            </c:strRef>
          </c:tx>
          <c:spPr>
            <a:ln w="5715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Results2!$B$12:$AE$12</c:f>
              <c:numCache>
                <c:formatCode>General</c:formatCode>
                <c:ptCount val="30"/>
                <c:pt idx="0">
                  <c:v>22.274699999999989</c:v>
                </c:pt>
                <c:pt idx="1">
                  <c:v>44.549400000000006</c:v>
                </c:pt>
                <c:pt idx="2">
                  <c:v>66.823999999999998</c:v>
                </c:pt>
                <c:pt idx="3">
                  <c:v>89.098699999999994</c:v>
                </c:pt>
                <c:pt idx="4">
                  <c:v>111.37299999999998</c:v>
                </c:pt>
                <c:pt idx="5">
                  <c:v>133.648</c:v>
                </c:pt>
                <c:pt idx="6">
                  <c:v>155.923</c:v>
                </c:pt>
                <c:pt idx="7">
                  <c:v>178.197</c:v>
                </c:pt>
                <c:pt idx="8">
                  <c:v>200.47200000000001</c:v>
                </c:pt>
                <c:pt idx="9">
                  <c:v>222.74699999999999</c:v>
                </c:pt>
                <c:pt idx="10">
                  <c:v>245.02100000000004</c:v>
                </c:pt>
                <c:pt idx="11">
                  <c:v>267.29599999999965</c:v>
                </c:pt>
                <c:pt idx="12">
                  <c:v>289.57100000000003</c:v>
                </c:pt>
                <c:pt idx="13">
                  <c:v>311.84500000000008</c:v>
                </c:pt>
                <c:pt idx="14">
                  <c:v>334.12</c:v>
                </c:pt>
                <c:pt idx="15">
                  <c:v>356.39499999999975</c:v>
                </c:pt>
                <c:pt idx="16">
                  <c:v>378.67</c:v>
                </c:pt>
                <c:pt idx="17">
                  <c:v>400.94400000000002</c:v>
                </c:pt>
                <c:pt idx="18">
                  <c:v>423.21899999999965</c:v>
                </c:pt>
                <c:pt idx="19">
                  <c:v>445.49400000000003</c:v>
                </c:pt>
                <c:pt idx="20">
                  <c:v>467.76799999999974</c:v>
                </c:pt>
                <c:pt idx="21">
                  <c:v>490.04300000000001</c:v>
                </c:pt>
                <c:pt idx="22">
                  <c:v>512.31799999999942</c:v>
                </c:pt>
                <c:pt idx="23">
                  <c:v>534.59199999999998</c:v>
                </c:pt>
                <c:pt idx="24">
                  <c:v>556.86699999999928</c:v>
                </c:pt>
                <c:pt idx="25">
                  <c:v>579.1419999999996</c:v>
                </c:pt>
                <c:pt idx="26">
                  <c:v>601.4159999999996</c:v>
                </c:pt>
                <c:pt idx="27">
                  <c:v>623.69100000000003</c:v>
                </c:pt>
                <c:pt idx="28">
                  <c:v>645.96599999999955</c:v>
                </c:pt>
                <c:pt idx="29">
                  <c:v>668.24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236800"/>
        <c:axId val="178242688"/>
      </c:lineChart>
      <c:catAx>
        <c:axId val="17823680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8242688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8242688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236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463093353926067"/>
          <c:y val="0.16999968544325073"/>
          <c:w val="0.20587767196778692"/>
          <c:h val="0.4664738966452725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Real GDP impact of a 1% decrease in Capital stock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Results!$B$22:$AE$22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Results!$B$23:$AE$23</c:f>
              <c:numCache>
                <c:formatCode>General</c:formatCode>
                <c:ptCount val="30"/>
                <c:pt idx="0">
                  <c:v>-0.39846300000000023</c:v>
                </c:pt>
                <c:pt idx="1">
                  <c:v>-0.37765800000000027</c:v>
                </c:pt>
                <c:pt idx="2">
                  <c:v>-0.35793900000000001</c:v>
                </c:pt>
                <c:pt idx="3">
                  <c:v>-0.33925000000000022</c:v>
                </c:pt>
                <c:pt idx="4">
                  <c:v>-0.32153700000000002</c:v>
                </c:pt>
                <c:pt idx="5">
                  <c:v>-0.3047490000000001</c:v>
                </c:pt>
                <c:pt idx="6">
                  <c:v>-0.28883700000000001</c:v>
                </c:pt>
                <c:pt idx="7">
                  <c:v>-0.27375700000000003</c:v>
                </c:pt>
                <c:pt idx="8">
                  <c:v>-0.2594660000000002</c:v>
                </c:pt>
                <c:pt idx="9">
                  <c:v>-0.24592100000000011</c:v>
                </c:pt>
                <c:pt idx="10">
                  <c:v>-0.23308300000000001</c:v>
                </c:pt>
                <c:pt idx="11">
                  <c:v>-0.22091500000000011</c:v>
                </c:pt>
                <c:pt idx="12">
                  <c:v>-0.20938200000000001</c:v>
                </c:pt>
                <c:pt idx="13">
                  <c:v>-0.19844900000000013</c:v>
                </c:pt>
                <c:pt idx="14">
                  <c:v>-0.18808900000000012</c:v>
                </c:pt>
                <c:pt idx="15">
                  <c:v>-0.17826800000000018</c:v>
                </c:pt>
                <c:pt idx="16">
                  <c:v>-0.16896100000000011</c:v>
                </c:pt>
                <c:pt idx="17">
                  <c:v>-0.160139</c:v>
                </c:pt>
                <c:pt idx="18">
                  <c:v>-0.15177800000000011</c:v>
                </c:pt>
                <c:pt idx="19">
                  <c:v>-0.14385400000000001</c:v>
                </c:pt>
                <c:pt idx="20">
                  <c:v>-0.13634299999999999</c:v>
                </c:pt>
                <c:pt idx="21">
                  <c:v>-0.129223</c:v>
                </c:pt>
                <c:pt idx="22">
                  <c:v>-0.12247400000000006</c:v>
                </c:pt>
                <c:pt idx="23">
                  <c:v>-0.11607600000000005</c:v>
                </c:pt>
                <c:pt idx="24">
                  <c:v>-0.110012</c:v>
                </c:pt>
                <c:pt idx="25">
                  <c:v>-0.10426500000000009</c:v>
                </c:pt>
                <c:pt idx="26">
                  <c:v>-9.8800000000000068E-2</c:v>
                </c:pt>
                <c:pt idx="27">
                  <c:v>-9.3700000000000089E-2</c:v>
                </c:pt>
                <c:pt idx="28">
                  <c:v>-8.8800000000000087E-2</c:v>
                </c:pt>
                <c:pt idx="29">
                  <c:v>-8.4100000000000022E-2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69088"/>
        <c:axId val="160970624"/>
      </c:lineChart>
      <c:catAx>
        <c:axId val="16096908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60970624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60970624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60969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Baseload generation % change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Results!$A$44</c:f>
              <c:strCache>
                <c:ptCount val="1"/>
                <c:pt idx="0">
                  <c:v>CES (elas=10)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Results!$B$42:$AE$42</c:f>
              <c:numCache>
                <c:formatCode>General</c:formatCode>
                <c:ptCount val="30"/>
                <c:pt idx="0">
                  <c:v>-6.5808799999999996</c:v>
                </c:pt>
                <c:pt idx="1">
                  <c:v>-13.647600000000001</c:v>
                </c:pt>
                <c:pt idx="2">
                  <c:v>-21.058199999999996</c:v>
                </c:pt>
                <c:pt idx="3">
                  <c:v>-28.638900000000003</c:v>
                </c:pt>
                <c:pt idx="4">
                  <c:v>-36.201600000000006</c:v>
                </c:pt>
                <c:pt idx="5">
                  <c:v>-43.562900000000006</c:v>
                </c:pt>
                <c:pt idx="6">
                  <c:v>-50.562100000000008</c:v>
                </c:pt>
                <c:pt idx="7">
                  <c:v>-57.073700000000002</c:v>
                </c:pt>
                <c:pt idx="8">
                  <c:v>-63.013500000000001</c:v>
                </c:pt>
                <c:pt idx="9">
                  <c:v>-68.338099999999983</c:v>
                </c:pt>
                <c:pt idx="10">
                  <c:v>-73.040000000000006</c:v>
                </c:pt>
                <c:pt idx="11">
                  <c:v>-77.139499999999998</c:v>
                </c:pt>
                <c:pt idx="12">
                  <c:v>-80.676399999999987</c:v>
                </c:pt>
                <c:pt idx="13">
                  <c:v>-83.702000000000012</c:v>
                </c:pt>
                <c:pt idx="14">
                  <c:v>-86.272999999999982</c:v>
                </c:pt>
                <c:pt idx="15">
                  <c:v>-88.446300000000008</c:v>
                </c:pt>
                <c:pt idx="16">
                  <c:v>-90.276499999999999</c:v>
                </c:pt>
                <c:pt idx="17">
                  <c:v>-91.813599999999994</c:v>
                </c:pt>
                <c:pt idx="18">
                  <c:v>-93.102299999999985</c:v>
                </c:pt>
                <c:pt idx="19">
                  <c:v>-94.181799999999981</c:v>
                </c:pt>
                <c:pt idx="20">
                  <c:v>-95.085599999999999</c:v>
                </c:pt>
                <c:pt idx="21">
                  <c:v>-95.842600000000004</c:v>
                </c:pt>
                <c:pt idx="22">
                  <c:v>-96.476900000000001</c:v>
                </c:pt>
                <c:pt idx="23">
                  <c:v>-97.009</c:v>
                </c:pt>
                <c:pt idx="24">
                  <c:v>-97.456000000000003</c:v>
                </c:pt>
                <c:pt idx="25">
                  <c:v>-97.831900000000005</c:v>
                </c:pt>
                <c:pt idx="26">
                  <c:v>-98.148499999999999</c:v>
                </c:pt>
                <c:pt idx="27">
                  <c:v>-98.415700000000001</c:v>
                </c:pt>
                <c:pt idx="28">
                  <c:v>-98.641599999999997</c:v>
                </c:pt>
                <c:pt idx="29">
                  <c:v>-98.832999999999998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Results!$A$45</c:f>
              <c:strCache>
                <c:ptCount val="1"/>
                <c:pt idx="0">
                  <c:v>ELY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Results!$B$43:$AE$43</c:f>
              <c:numCache>
                <c:formatCode>General</c:formatCode>
                <c:ptCount val="30"/>
                <c:pt idx="0">
                  <c:v>-4.26539</c:v>
                </c:pt>
                <c:pt idx="1">
                  <c:v>-9.9335900000000006</c:v>
                </c:pt>
                <c:pt idx="2">
                  <c:v>-17.821200000000001</c:v>
                </c:pt>
                <c:pt idx="3">
                  <c:v>-98.821899999999999</c:v>
                </c:pt>
                <c:pt idx="4">
                  <c:v>-99.882199999999983</c:v>
                </c:pt>
                <c:pt idx="5">
                  <c:v>-99.988200000000006</c:v>
                </c:pt>
                <c:pt idx="6">
                  <c:v>-99.998800000000003</c:v>
                </c:pt>
                <c:pt idx="7">
                  <c:v>-99.999899999999997</c:v>
                </c:pt>
                <c:pt idx="8">
                  <c:v>-100</c:v>
                </c:pt>
                <c:pt idx="9">
                  <c:v>-100</c:v>
                </c:pt>
                <c:pt idx="10">
                  <c:v>-100</c:v>
                </c:pt>
                <c:pt idx="11">
                  <c:v>-100</c:v>
                </c:pt>
                <c:pt idx="12">
                  <c:v>-100</c:v>
                </c:pt>
                <c:pt idx="13">
                  <c:v>-100</c:v>
                </c:pt>
                <c:pt idx="14">
                  <c:v>-100</c:v>
                </c:pt>
                <c:pt idx="15">
                  <c:v>-100</c:v>
                </c:pt>
                <c:pt idx="16">
                  <c:v>-100</c:v>
                </c:pt>
                <c:pt idx="17">
                  <c:v>-100</c:v>
                </c:pt>
                <c:pt idx="18">
                  <c:v>-100</c:v>
                </c:pt>
                <c:pt idx="19">
                  <c:v>-100</c:v>
                </c:pt>
                <c:pt idx="20">
                  <c:v>-100</c:v>
                </c:pt>
                <c:pt idx="21">
                  <c:v>-100</c:v>
                </c:pt>
                <c:pt idx="22">
                  <c:v>-100</c:v>
                </c:pt>
                <c:pt idx="23">
                  <c:v>-100</c:v>
                </c:pt>
                <c:pt idx="24">
                  <c:v>-100</c:v>
                </c:pt>
                <c:pt idx="25">
                  <c:v>-100</c:v>
                </c:pt>
                <c:pt idx="26">
                  <c:v>-100</c:v>
                </c:pt>
                <c:pt idx="27">
                  <c:v>-100</c:v>
                </c:pt>
                <c:pt idx="28">
                  <c:v>-100</c:v>
                </c:pt>
                <c:pt idx="29">
                  <c:v>-100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17856"/>
        <c:axId val="161019392"/>
      </c:lineChart>
      <c:catAx>
        <c:axId val="16101785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61019392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61019392"/>
        <c:scaling>
          <c:orientation val="minMax"/>
          <c:min val="-100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61017856"/>
        <c:crosses val="autoZero"/>
        <c:crossBetween val="between"/>
      </c:valAx>
    </c:plotArea>
    <c:legend>
      <c:legendPos val="r"/>
      <c:layout/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Mid,Peak</a:t>
            </a:r>
          </a:p>
          <a:p>
            <a:pPr>
              <a:defRPr sz="2400"/>
            </a:pPr>
            <a:r>
              <a:rPr lang="en-AU"/>
              <a:t> generation % change
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Results!$A$50</c:f>
              <c:strCache>
                <c:ptCount val="1"/>
                <c:pt idx="0">
                  <c:v>Mid&amp;Peak CES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Results!$B$46:$AE$46</c:f>
              <c:numCache>
                <c:formatCode>General</c:formatCode>
                <c:ptCount val="30"/>
                <c:pt idx="0">
                  <c:v>23.7608</c:v>
                </c:pt>
                <c:pt idx="1">
                  <c:v>50.373699999999999</c:v>
                </c:pt>
                <c:pt idx="2">
                  <c:v>79.366</c:v>
                </c:pt>
                <c:pt idx="3">
                  <c:v>110.07899999999998</c:v>
                </c:pt>
                <c:pt idx="4">
                  <c:v>141.72800000000001</c:v>
                </c:pt>
                <c:pt idx="5">
                  <c:v>173.483</c:v>
                </c:pt>
                <c:pt idx="6">
                  <c:v>204.55200000000005</c:v>
                </c:pt>
                <c:pt idx="7">
                  <c:v>234.251</c:v>
                </c:pt>
                <c:pt idx="8">
                  <c:v>262.05099999999999</c:v>
                </c:pt>
                <c:pt idx="9">
                  <c:v>287.59599999999989</c:v>
                </c:pt>
                <c:pt idx="10">
                  <c:v>310.69600000000003</c:v>
                </c:pt>
                <c:pt idx="11">
                  <c:v>331.303</c:v>
                </c:pt>
                <c:pt idx="12">
                  <c:v>349.47799999999989</c:v>
                </c:pt>
                <c:pt idx="13">
                  <c:v>365.36099999999999</c:v>
                </c:pt>
                <c:pt idx="14">
                  <c:v>379.137</c:v>
                </c:pt>
                <c:pt idx="15">
                  <c:v>391.017</c:v>
                </c:pt>
                <c:pt idx="16">
                  <c:v>401.21499999999986</c:v>
                </c:pt>
                <c:pt idx="17">
                  <c:v>409.94</c:v>
                </c:pt>
                <c:pt idx="18">
                  <c:v>417.38799999999986</c:v>
                </c:pt>
                <c:pt idx="19">
                  <c:v>423.7349999999999</c:v>
                </c:pt>
                <c:pt idx="20">
                  <c:v>429.1400000000001</c:v>
                </c:pt>
                <c:pt idx="21">
                  <c:v>433.73899999999975</c:v>
                </c:pt>
                <c:pt idx="22">
                  <c:v>437.65400000000011</c:v>
                </c:pt>
                <c:pt idx="23">
                  <c:v>440.98599999999988</c:v>
                </c:pt>
                <c:pt idx="24">
                  <c:v>443.82499999999999</c:v>
                </c:pt>
                <c:pt idx="25">
                  <c:v>446.245</c:v>
                </c:pt>
                <c:pt idx="26">
                  <c:v>448.31099999999986</c:v>
                </c:pt>
                <c:pt idx="27">
                  <c:v>450.07499999999999</c:v>
                </c:pt>
                <c:pt idx="28">
                  <c:v>451.584</c:v>
                </c:pt>
                <c:pt idx="29">
                  <c:v>452.875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Results!$A$51</c:f>
              <c:strCache>
                <c:ptCount val="1"/>
                <c:pt idx="0">
                  <c:v>Mid ELY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Results!$B$48:$AE$48</c:f>
              <c:numCache>
                <c:formatCode>General</c:formatCode>
                <c:ptCount val="30"/>
                <c:pt idx="0">
                  <c:v>22.124900000000007</c:v>
                </c:pt>
                <c:pt idx="1">
                  <c:v>52.638800000000003</c:v>
                </c:pt>
                <c:pt idx="2">
                  <c:v>96.315200000000004</c:v>
                </c:pt>
                <c:pt idx="3">
                  <c:v>566.59400000000005</c:v>
                </c:pt>
                <c:pt idx="4">
                  <c:v>572.70699999999999</c:v>
                </c:pt>
                <c:pt idx="5">
                  <c:v>573.27700000000004</c:v>
                </c:pt>
                <c:pt idx="6">
                  <c:v>573.29500000000019</c:v>
                </c:pt>
                <c:pt idx="7">
                  <c:v>573.26</c:v>
                </c:pt>
                <c:pt idx="8">
                  <c:v>573.22199999999998</c:v>
                </c:pt>
                <c:pt idx="9">
                  <c:v>573.18499999999995</c:v>
                </c:pt>
                <c:pt idx="10">
                  <c:v>573.15</c:v>
                </c:pt>
                <c:pt idx="11">
                  <c:v>573.09900000000005</c:v>
                </c:pt>
                <c:pt idx="12">
                  <c:v>573.06799999999976</c:v>
                </c:pt>
                <c:pt idx="13">
                  <c:v>573.03800000000001</c:v>
                </c:pt>
                <c:pt idx="14">
                  <c:v>573.01</c:v>
                </c:pt>
                <c:pt idx="15">
                  <c:v>572.98299999999972</c:v>
                </c:pt>
                <c:pt idx="16">
                  <c:v>572.95799999999974</c:v>
                </c:pt>
                <c:pt idx="17">
                  <c:v>572.93399999999997</c:v>
                </c:pt>
                <c:pt idx="18">
                  <c:v>572.91099999999972</c:v>
                </c:pt>
                <c:pt idx="19">
                  <c:v>572.88900000000001</c:v>
                </c:pt>
                <c:pt idx="20">
                  <c:v>572.8689999999998</c:v>
                </c:pt>
                <c:pt idx="21">
                  <c:v>572.84899999999982</c:v>
                </c:pt>
                <c:pt idx="22">
                  <c:v>572.83299999999974</c:v>
                </c:pt>
                <c:pt idx="23">
                  <c:v>572.8159999999998</c:v>
                </c:pt>
                <c:pt idx="24">
                  <c:v>572.79999999999995</c:v>
                </c:pt>
                <c:pt idx="25">
                  <c:v>572.78400000000022</c:v>
                </c:pt>
                <c:pt idx="26">
                  <c:v>572.77000000000021</c:v>
                </c:pt>
                <c:pt idx="27">
                  <c:v>572.75599999999997</c:v>
                </c:pt>
                <c:pt idx="28">
                  <c:v>572.74300000000005</c:v>
                </c:pt>
                <c:pt idx="29">
                  <c:v>572.73099999999999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Results!$A$52</c:f>
              <c:strCache>
                <c:ptCount val="1"/>
                <c:pt idx="0">
                  <c:v>Peak ELY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Results!$B$49:$AE$49</c:f>
              <c:numCache>
                <c:formatCode>General</c:formatCode>
                <c:ptCount val="30"/>
                <c:pt idx="0">
                  <c:v>-1.1483000000000001</c:v>
                </c:pt>
                <c:pt idx="1">
                  <c:v>-2.28565</c:v>
                </c:pt>
                <c:pt idx="2">
                  <c:v>-3.4314899999999993</c:v>
                </c:pt>
                <c:pt idx="3">
                  <c:v>-7.8765400000000003</c:v>
                </c:pt>
                <c:pt idx="4">
                  <c:v>-7.9213600000000017</c:v>
                </c:pt>
                <c:pt idx="5">
                  <c:v>-7.9102800000000002</c:v>
                </c:pt>
                <c:pt idx="6">
                  <c:v>-7.8942399999999981</c:v>
                </c:pt>
                <c:pt idx="7">
                  <c:v>-7.8792300000000015</c:v>
                </c:pt>
                <c:pt idx="8">
                  <c:v>-7.8629399999999974</c:v>
                </c:pt>
                <c:pt idx="9">
                  <c:v>-7.8493199999999996</c:v>
                </c:pt>
                <c:pt idx="10">
                  <c:v>-7.8352000000000004</c:v>
                </c:pt>
                <c:pt idx="11">
                  <c:v>-7.7894600000000018</c:v>
                </c:pt>
                <c:pt idx="12">
                  <c:v>-7.8004999999999995</c:v>
                </c:pt>
                <c:pt idx="13">
                  <c:v>-7.7912500000000016</c:v>
                </c:pt>
                <c:pt idx="14">
                  <c:v>-7.7801600000000004</c:v>
                </c:pt>
                <c:pt idx="15">
                  <c:v>-7.7699199999999982</c:v>
                </c:pt>
                <c:pt idx="16">
                  <c:v>-7.7601799999999983</c:v>
                </c:pt>
                <c:pt idx="17">
                  <c:v>-7.75108</c:v>
                </c:pt>
                <c:pt idx="18">
                  <c:v>-7.7411799999999999</c:v>
                </c:pt>
                <c:pt idx="19">
                  <c:v>-7.7325299999999997</c:v>
                </c:pt>
                <c:pt idx="20">
                  <c:v>-7.7259299999999982</c:v>
                </c:pt>
                <c:pt idx="21">
                  <c:v>-7.7165099999999995</c:v>
                </c:pt>
                <c:pt idx="22">
                  <c:v>-7.7771799999999995</c:v>
                </c:pt>
                <c:pt idx="23">
                  <c:v>-7.7719600000000018</c:v>
                </c:pt>
                <c:pt idx="24">
                  <c:v>-7.7674899999999978</c:v>
                </c:pt>
                <c:pt idx="25">
                  <c:v>-7.7619199999999982</c:v>
                </c:pt>
                <c:pt idx="26">
                  <c:v>-7.7524299999999995</c:v>
                </c:pt>
                <c:pt idx="27">
                  <c:v>-7.7491899999999996</c:v>
                </c:pt>
                <c:pt idx="28">
                  <c:v>-7.7424400000000002</c:v>
                </c:pt>
                <c:pt idx="29">
                  <c:v>-7.7370999999999999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0197760"/>
        <c:axId val="170199296"/>
      </c:lineChart>
      <c:catAx>
        <c:axId val="17019776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0199296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0199296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0197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284746282343244"/>
          <c:y val="0.63735389428595424"/>
          <c:w val="0.19892028350618379"/>
          <c:h val="0.18503335059772127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Electricity price % change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Results!$A$55</c:f>
              <c:strCache>
                <c:ptCount val="1"/>
                <c:pt idx="0">
                  <c:v>CES (elas=10)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Results!$B$53:$AE$53</c:f>
              <c:numCache>
                <c:formatCode>General</c:formatCode>
                <c:ptCount val="30"/>
                <c:pt idx="0">
                  <c:v>2.1955</c:v>
                </c:pt>
                <c:pt idx="1">
                  <c:v>4.2434000000000003</c:v>
                </c:pt>
                <c:pt idx="2">
                  <c:v>6.1322299999999998</c:v>
                </c:pt>
                <c:pt idx="3">
                  <c:v>7.8542899999999971</c:v>
                </c:pt>
                <c:pt idx="4">
                  <c:v>9.4062400000000004</c:v>
                </c:pt>
                <c:pt idx="5">
                  <c:v>10.789300000000001</c:v>
                </c:pt>
                <c:pt idx="6">
                  <c:v>12.008900000000001</c:v>
                </c:pt>
                <c:pt idx="7">
                  <c:v>13.074</c:v>
                </c:pt>
                <c:pt idx="8">
                  <c:v>13.996400000000005</c:v>
                </c:pt>
                <c:pt idx="9">
                  <c:v>14.789300000000001</c:v>
                </c:pt>
                <c:pt idx="10">
                  <c:v>15.466700000000007</c:v>
                </c:pt>
                <c:pt idx="11">
                  <c:v>16.042699999999986</c:v>
                </c:pt>
                <c:pt idx="12">
                  <c:v>16.5305</c:v>
                </c:pt>
                <c:pt idx="13">
                  <c:v>16.942599999999977</c:v>
                </c:pt>
                <c:pt idx="14">
                  <c:v>17.29</c:v>
                </c:pt>
                <c:pt idx="15">
                  <c:v>17.582499999999985</c:v>
                </c:pt>
                <c:pt idx="16">
                  <c:v>17.828800000000001</c:v>
                </c:pt>
                <c:pt idx="17">
                  <c:v>18.036100000000001</c:v>
                </c:pt>
                <c:pt idx="18">
                  <c:v>18.210699999999989</c:v>
                </c:pt>
                <c:pt idx="19">
                  <c:v>18.357900000000011</c:v>
                </c:pt>
                <c:pt idx="20">
                  <c:v>18.482199999999978</c:v>
                </c:pt>
                <c:pt idx="21">
                  <c:v>18.587199999999989</c:v>
                </c:pt>
                <c:pt idx="22">
                  <c:v>18.676200000000001</c:v>
                </c:pt>
                <c:pt idx="23">
                  <c:v>18.7516</c:v>
                </c:pt>
                <c:pt idx="24">
                  <c:v>18.8157</c:v>
                </c:pt>
                <c:pt idx="25">
                  <c:v>18.870200000000001</c:v>
                </c:pt>
                <c:pt idx="26">
                  <c:v>18.916799999999984</c:v>
                </c:pt>
                <c:pt idx="27">
                  <c:v>18.956499999999981</c:v>
                </c:pt>
                <c:pt idx="28">
                  <c:v>18.990599999999983</c:v>
                </c:pt>
                <c:pt idx="29">
                  <c:v>19.019800000000011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Results!$A$56</c:f>
              <c:strCache>
                <c:ptCount val="1"/>
                <c:pt idx="0">
                  <c:v>ELY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Results!$B$54:$AE$54</c:f>
              <c:numCache>
                <c:formatCode>General</c:formatCode>
                <c:ptCount val="30"/>
                <c:pt idx="0">
                  <c:v>2.30735</c:v>
                </c:pt>
                <c:pt idx="1">
                  <c:v>4.5275199999999955</c:v>
                </c:pt>
                <c:pt idx="2">
                  <c:v>6.6294599999999972</c:v>
                </c:pt>
                <c:pt idx="3">
                  <c:v>9.0198400000000003</c:v>
                </c:pt>
                <c:pt idx="4">
                  <c:v>9.0423199999999984</c:v>
                </c:pt>
                <c:pt idx="5">
                  <c:v>9.0426800000000007</c:v>
                </c:pt>
                <c:pt idx="6">
                  <c:v>9.0409199999999998</c:v>
                </c:pt>
                <c:pt idx="7">
                  <c:v>9.0390500000000014</c:v>
                </c:pt>
                <c:pt idx="8">
                  <c:v>9.0372800000000009</c:v>
                </c:pt>
                <c:pt idx="9">
                  <c:v>9.0355800000000048</c:v>
                </c:pt>
                <c:pt idx="10">
                  <c:v>9.0339900000000011</c:v>
                </c:pt>
                <c:pt idx="11">
                  <c:v>9.0298600000000011</c:v>
                </c:pt>
                <c:pt idx="12">
                  <c:v>9.0282500000000017</c:v>
                </c:pt>
                <c:pt idx="13">
                  <c:v>9.0268800000000002</c:v>
                </c:pt>
                <c:pt idx="14">
                  <c:v>9.0256000000000007</c:v>
                </c:pt>
                <c:pt idx="15">
                  <c:v>9.024379999999999</c:v>
                </c:pt>
                <c:pt idx="16">
                  <c:v>9.0232300000000016</c:v>
                </c:pt>
                <c:pt idx="17">
                  <c:v>9.0221500000000034</c:v>
                </c:pt>
                <c:pt idx="18">
                  <c:v>9.021139999999999</c:v>
                </c:pt>
                <c:pt idx="19">
                  <c:v>9.0201599999999988</c:v>
                </c:pt>
                <c:pt idx="20">
                  <c:v>9.0192200000000007</c:v>
                </c:pt>
                <c:pt idx="21">
                  <c:v>9.0183599999999995</c:v>
                </c:pt>
                <c:pt idx="22">
                  <c:v>9.0164300000000051</c:v>
                </c:pt>
                <c:pt idx="23">
                  <c:v>9.0156500000000008</c:v>
                </c:pt>
                <c:pt idx="24">
                  <c:v>9.014899999999999</c:v>
                </c:pt>
                <c:pt idx="25">
                  <c:v>9.0142000000000007</c:v>
                </c:pt>
                <c:pt idx="26">
                  <c:v>9.0135900000000007</c:v>
                </c:pt>
                <c:pt idx="27">
                  <c:v>9.0129300000000008</c:v>
                </c:pt>
                <c:pt idx="28">
                  <c:v>9.012360000000001</c:v>
                </c:pt>
                <c:pt idx="29">
                  <c:v>9.0118199999999984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0238720"/>
        <c:axId val="170240256"/>
      </c:lineChart>
      <c:catAx>
        <c:axId val="17023872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0240256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0240256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0238720"/>
        <c:crosses val="autoZero"/>
        <c:crossBetween val="between"/>
      </c:valAx>
    </c:plotArea>
    <c:legend>
      <c:legendPos val="r"/>
      <c:layout/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Real GDP % change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Results!$A$59</c:f>
              <c:strCache>
                <c:ptCount val="1"/>
                <c:pt idx="0">
                  <c:v>CES (elas=10)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Results!$B$57:$AE$57</c:f>
              <c:numCache>
                <c:formatCode>General</c:formatCode>
                <c:ptCount val="30"/>
                <c:pt idx="0">
                  <c:v>-6.8281679999999999E-3</c:v>
                </c:pt>
                <c:pt idx="1">
                  <c:v>-2.0188789999999995E-2</c:v>
                </c:pt>
                <c:pt idx="2">
                  <c:v>-4.0791440000000019E-2</c:v>
                </c:pt>
                <c:pt idx="3">
                  <c:v>-6.8880899999999995E-2</c:v>
                </c:pt>
                <c:pt idx="4">
                  <c:v>-0.10417700000000002</c:v>
                </c:pt>
                <c:pt idx="5">
                  <c:v>-0.14591000000000007</c:v>
                </c:pt>
                <c:pt idx="6">
                  <c:v>-0.19292400000000001</c:v>
                </c:pt>
                <c:pt idx="7">
                  <c:v>-0.24382699999999999</c:v>
                </c:pt>
                <c:pt idx="8">
                  <c:v>-0.29716100000000001</c:v>
                </c:pt>
                <c:pt idx="9">
                  <c:v>-0.35154800000000008</c:v>
                </c:pt>
                <c:pt idx="10">
                  <c:v>-0.405781</c:v>
                </c:pt>
                <c:pt idx="11">
                  <c:v>-0.45888800000000013</c:v>
                </c:pt>
                <c:pt idx="12">
                  <c:v>-0.51014300000000001</c:v>
                </c:pt>
                <c:pt idx="13">
                  <c:v>-0.55904600000000004</c:v>
                </c:pt>
                <c:pt idx="14">
                  <c:v>-0.60529400000000022</c:v>
                </c:pt>
                <c:pt idx="15">
                  <c:v>-0.64874100000000046</c:v>
                </c:pt>
                <c:pt idx="16">
                  <c:v>-0.68936199999999981</c:v>
                </c:pt>
                <c:pt idx="17">
                  <c:v>-0.72721199999999997</c:v>
                </c:pt>
                <c:pt idx="18">
                  <c:v>-0.76240399999999997</c:v>
                </c:pt>
                <c:pt idx="19">
                  <c:v>-0.79508500000000004</c:v>
                </c:pt>
                <c:pt idx="20">
                  <c:v>-0.82541799999999976</c:v>
                </c:pt>
                <c:pt idx="21">
                  <c:v>-0.853572</c:v>
                </c:pt>
                <c:pt idx="22">
                  <c:v>-0.87971699999999997</c:v>
                </c:pt>
                <c:pt idx="23">
                  <c:v>-0.90401199999999982</c:v>
                </c:pt>
                <c:pt idx="24">
                  <c:v>-0.92661099999999996</c:v>
                </c:pt>
                <c:pt idx="25">
                  <c:v>-0.94765400000000022</c:v>
                </c:pt>
                <c:pt idx="26">
                  <c:v>-0.96726999999999996</c:v>
                </c:pt>
                <c:pt idx="27">
                  <c:v>-0.98557599999999979</c:v>
                </c:pt>
                <c:pt idx="28">
                  <c:v>-1.00268</c:v>
                </c:pt>
                <c:pt idx="29">
                  <c:v>-1.01868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Results!$A$60</c:f>
              <c:strCache>
                <c:ptCount val="1"/>
                <c:pt idx="0">
                  <c:v>ELY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Results!$B$58:$AE$58</c:f>
              <c:numCache>
                <c:formatCode>General</c:formatCode>
                <c:ptCount val="30"/>
                <c:pt idx="0">
                  <c:v>-1.6443930000000005E-3</c:v>
                </c:pt>
                <c:pt idx="1">
                  <c:v>-7.9831840000000043E-3</c:v>
                </c:pt>
                <c:pt idx="2">
                  <c:v>-2.3026289999999994E-2</c:v>
                </c:pt>
                <c:pt idx="3">
                  <c:v>-0.22633200000000001</c:v>
                </c:pt>
                <c:pt idx="4">
                  <c:v>-0.23669200000000001</c:v>
                </c:pt>
                <c:pt idx="5">
                  <c:v>-0.24422400000000005</c:v>
                </c:pt>
                <c:pt idx="6">
                  <c:v>-0.25113099999999999</c:v>
                </c:pt>
                <c:pt idx="7">
                  <c:v>-0.25765100000000002</c:v>
                </c:pt>
                <c:pt idx="8">
                  <c:v>-0.26382600000000012</c:v>
                </c:pt>
                <c:pt idx="9">
                  <c:v>-0.269675</c:v>
                </c:pt>
                <c:pt idx="10">
                  <c:v>-0.2752150000000001</c:v>
                </c:pt>
                <c:pt idx="11">
                  <c:v>-0.28048400000000012</c:v>
                </c:pt>
                <c:pt idx="12">
                  <c:v>-0.28543500000000011</c:v>
                </c:pt>
                <c:pt idx="13">
                  <c:v>-0.29012800000000011</c:v>
                </c:pt>
                <c:pt idx="14">
                  <c:v>-0.29457500000000014</c:v>
                </c:pt>
                <c:pt idx="15">
                  <c:v>-0.29878700000000002</c:v>
                </c:pt>
                <c:pt idx="16">
                  <c:v>-0.30277500000000002</c:v>
                </c:pt>
                <c:pt idx="17">
                  <c:v>-0.30655300000000002</c:v>
                </c:pt>
                <c:pt idx="18">
                  <c:v>-0.31013400000000002</c:v>
                </c:pt>
                <c:pt idx="19">
                  <c:v>-0.31352900000000011</c:v>
                </c:pt>
                <c:pt idx="20">
                  <c:v>-0.316745</c:v>
                </c:pt>
                <c:pt idx="21">
                  <c:v>-0.31979000000000002</c:v>
                </c:pt>
                <c:pt idx="22">
                  <c:v>-0.32264000000000009</c:v>
                </c:pt>
                <c:pt idx="23">
                  <c:v>-0.32533400000000012</c:v>
                </c:pt>
                <c:pt idx="24">
                  <c:v>-0.32788800000000023</c:v>
                </c:pt>
                <c:pt idx="25">
                  <c:v>-0.33030700000000013</c:v>
                </c:pt>
                <c:pt idx="26">
                  <c:v>-0.33259700000000014</c:v>
                </c:pt>
                <c:pt idx="27">
                  <c:v>-0.33476500000000015</c:v>
                </c:pt>
                <c:pt idx="28">
                  <c:v>-0.33682000000000023</c:v>
                </c:pt>
                <c:pt idx="29">
                  <c:v>-0.33876800000000012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0291968"/>
        <c:axId val="170293504"/>
      </c:lineChart>
      <c:catAx>
        <c:axId val="1702919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0293504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0293504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0291968"/>
        <c:crosses val="autoZero"/>
        <c:crossBetween val="between"/>
      </c:valAx>
    </c:plotArea>
    <c:legend>
      <c:legendPos val="r"/>
      <c:layout/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/>
              <a:t>GDP cost per Baseload unit reduction 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Results!$A$67</c:f>
              <c:strCache>
                <c:ptCount val="1"/>
                <c:pt idx="0">
                  <c:v>CES (elas=10)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Results!$B$67:$V$67</c:f>
              <c:numCache>
                <c:formatCode>General</c:formatCode>
                <c:ptCount val="21"/>
                <c:pt idx="0">
                  <c:v>68.232396723206918</c:v>
                </c:pt>
                <c:pt idx="1">
                  <c:v>97.280526115925028</c:v>
                </c:pt>
                <c:pt idx="2">
                  <c:v>127.38500089493463</c:v>
                </c:pt>
                <c:pt idx="3">
                  <c:v>158.16594281578</c:v>
                </c:pt>
                <c:pt idx="4">
                  <c:v>189.24129090193296</c:v>
                </c:pt>
                <c:pt idx="5">
                  <c:v>220.26205289185575</c:v>
                </c:pt>
                <c:pt idx="6">
                  <c:v>250.91724846426405</c:v>
                </c:pt>
                <c:pt idx="7">
                  <c:v>280.94172809747459</c:v>
                </c:pt>
                <c:pt idx="8">
                  <c:v>310.11897529837273</c:v>
                </c:pt>
                <c:pt idx="9">
                  <c:v>338.29204520580276</c:v>
                </c:pt>
                <c:pt idx="10">
                  <c:v>365.34324555320831</c:v>
                </c:pt>
                <c:pt idx="11">
                  <c:v>391.20098211368224</c:v>
                </c:pt>
                <c:pt idx="12">
                  <c:v>415.8302223688687</c:v>
                </c:pt>
                <c:pt idx="13">
                  <c:v>439.22012861826829</c:v>
                </c:pt>
                <c:pt idx="14">
                  <c:v>461.38345133782417</c:v>
                </c:pt>
                <c:pt idx="15">
                  <c:v>482.35005839589087</c:v>
                </c:pt>
                <c:pt idx="16">
                  <c:v>502.16061624532909</c:v>
                </c:pt>
                <c:pt idx="17">
                  <c:v>520.86342748794709</c:v>
                </c:pt>
                <c:pt idx="18">
                  <c:v>538.51087813227844</c:v>
                </c:pt>
                <c:pt idx="19">
                  <c:v>555.15799715608853</c:v>
                </c:pt>
                <c:pt idx="20">
                  <c:v>570.85981639511567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Results!$A$68</c:f>
              <c:strCache>
                <c:ptCount val="1"/>
                <c:pt idx="0">
                  <c:v>ELY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Results!$B$5:$AE$5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Results!$B$68:$V$68</c:f>
              <c:numCache>
                <c:formatCode>General</c:formatCode>
                <c:ptCount val="21"/>
                <c:pt idx="0">
                  <c:v>25.35234486967423</c:v>
                </c:pt>
                <c:pt idx="1">
                  <c:v>52.849428833644367</c:v>
                </c:pt>
                <c:pt idx="2">
                  <c:v>84.968473648729031</c:v>
                </c:pt>
                <c:pt idx="3">
                  <c:v>150.6129931179812</c:v>
                </c:pt>
                <c:pt idx="4">
                  <c:v>155.83527319639902</c:v>
                </c:pt>
                <c:pt idx="5">
                  <c:v>160.62353781019627</c:v>
                </c:pt>
                <c:pt idx="6">
                  <c:v>165.14956630717978</c:v>
                </c:pt>
                <c:pt idx="7">
                  <c:v>169.43522768631698</c:v>
                </c:pt>
                <c:pt idx="8">
                  <c:v>173.49628621033264</c:v>
                </c:pt>
                <c:pt idx="9">
                  <c:v>177.34199609421935</c:v>
                </c:pt>
                <c:pt idx="10">
                  <c:v>180.98511421699467</c:v>
                </c:pt>
                <c:pt idx="11">
                  <c:v>184.4503756192594</c:v>
                </c:pt>
                <c:pt idx="12">
                  <c:v>187.70597810595541</c:v>
                </c:pt>
                <c:pt idx="13">
                  <c:v>190.79196888567469</c:v>
                </c:pt>
                <c:pt idx="14">
                  <c:v>193.71659297195035</c:v>
                </c:pt>
                <c:pt idx="15">
                  <c:v>196.48691751924036</c:v>
                </c:pt>
                <c:pt idx="16">
                  <c:v>199.10883182292542</c:v>
                </c:pt>
                <c:pt idx="17">
                  <c:v>201.59411447376783</c:v>
                </c:pt>
                <c:pt idx="18">
                  <c:v>203.94865476714892</c:v>
                </c:pt>
                <c:pt idx="19">
                  <c:v>206.1806977166024</c:v>
                </c:pt>
                <c:pt idx="20">
                  <c:v>208.29613261750916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Results!$A$69</c:f>
              <c:strCache>
                <c:ptCount val="1"/>
                <c:pt idx="0">
                  <c:v>tax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val>
            <c:numRef>
              <c:f>Results!$B$69:$V$69</c:f>
              <c:numCache>
                <c:formatCode>General</c:formatCode>
                <c:ptCount val="21"/>
                <c:pt idx="0">
                  <c:v>55.686700000000002</c:v>
                </c:pt>
                <c:pt idx="1">
                  <c:v>111.37299999999998</c:v>
                </c:pt>
                <c:pt idx="2">
                  <c:v>167.06</c:v>
                </c:pt>
                <c:pt idx="3">
                  <c:v>222.74699999999999</c:v>
                </c:pt>
                <c:pt idx="4">
                  <c:v>278.43400000000003</c:v>
                </c:pt>
                <c:pt idx="5">
                  <c:v>334.12</c:v>
                </c:pt>
                <c:pt idx="6">
                  <c:v>389.80700000000002</c:v>
                </c:pt>
                <c:pt idx="7">
                  <c:v>445.49400000000003</c:v>
                </c:pt>
                <c:pt idx="8">
                  <c:v>501.18</c:v>
                </c:pt>
                <c:pt idx="9">
                  <c:v>556.86699999999962</c:v>
                </c:pt>
                <c:pt idx="10">
                  <c:v>612.55399999999997</c:v>
                </c:pt>
                <c:pt idx="11">
                  <c:v>668.24</c:v>
                </c:pt>
                <c:pt idx="12">
                  <c:v>723.92699999999979</c:v>
                </c:pt>
                <c:pt idx="13">
                  <c:v>779.61400000000003</c:v>
                </c:pt>
                <c:pt idx="14">
                  <c:v>835.30099999999982</c:v>
                </c:pt>
                <c:pt idx="15">
                  <c:v>890.98699999999997</c:v>
                </c:pt>
                <c:pt idx="16">
                  <c:v>946.67400000000021</c:v>
                </c:pt>
                <c:pt idx="17">
                  <c:v>1002.3599999999998</c:v>
                </c:pt>
                <c:pt idx="18">
                  <c:v>1058.05</c:v>
                </c:pt>
                <c:pt idx="19">
                  <c:v>1113.73</c:v>
                </c:pt>
                <c:pt idx="20">
                  <c:v>1169.42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740416"/>
        <c:axId val="177758592"/>
      </c:lineChart>
      <c:catAx>
        <c:axId val="17774041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7758592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7758592"/>
        <c:scaling>
          <c:orientation val="minMax"/>
          <c:max val="1200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7740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4423581667676164"/>
          <c:y val="0.31020844367548256"/>
          <c:w val="0.26140520896426428"/>
          <c:h val="0.24892553229052658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 dirty="0" err="1" smtClean="0"/>
              <a:t>Baseload</a:t>
            </a:r>
            <a:r>
              <a:rPr lang="en-AU" dirty="0" smtClean="0"/>
              <a:t>: Fixed capital, Fast </a:t>
            </a:r>
            <a:r>
              <a:rPr lang="en-AU" dirty="0" err="1" smtClean="0"/>
              <a:t>vs</a:t>
            </a:r>
            <a:r>
              <a:rPr lang="en-AU" dirty="0" smtClean="0"/>
              <a:t> Slow</a:t>
            </a:r>
            <a:r>
              <a:rPr lang="en-AU" baseline="0" dirty="0" smtClean="0"/>
              <a:t> tax introduction</a:t>
            </a:r>
            <a:endParaRPr lang="en-AU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Results3!$A$11</c:f>
              <c:strCache>
                <c:ptCount val="1"/>
                <c:pt idx="0">
                  <c:v>fast Profit/MW</c:v>
                </c:pt>
              </c:strCache>
            </c:strRef>
          </c:tx>
          <c:spPr>
            <a:ln w="57150">
              <a:solidFill>
                <a:srgbClr val="3333FF"/>
              </a:solidFill>
              <a:prstDash val="solid"/>
            </a:ln>
          </c:spPr>
          <c:marker>
            <c:symbol val="none"/>
          </c:marker>
          <c:val>
            <c:numRef>
              <c:f>Results3!$B$5:$AE$5</c:f>
              <c:numCache>
                <c:formatCode>General</c:formatCode>
                <c:ptCount val="30"/>
                <c:pt idx="0">
                  <c:v>-2.9605700000000001</c:v>
                </c:pt>
                <c:pt idx="1">
                  <c:v>-6.6629899999999944</c:v>
                </c:pt>
                <c:pt idx="2">
                  <c:v>-11.137500000000001</c:v>
                </c:pt>
                <c:pt idx="3">
                  <c:v>-16.410499999999985</c:v>
                </c:pt>
                <c:pt idx="4">
                  <c:v>-22.504899999999999</c:v>
                </c:pt>
                <c:pt idx="5">
                  <c:v>-29.440199999999983</c:v>
                </c:pt>
                <c:pt idx="6">
                  <c:v>-37.232600000000012</c:v>
                </c:pt>
                <c:pt idx="7">
                  <c:v>-46.255400000000002</c:v>
                </c:pt>
                <c:pt idx="8">
                  <c:v>-56.135800000000003</c:v>
                </c:pt>
                <c:pt idx="9">
                  <c:v>-66.015199999999993</c:v>
                </c:pt>
                <c:pt idx="10">
                  <c:v>-75.893500000000003</c:v>
                </c:pt>
                <c:pt idx="11">
                  <c:v>-82.322499999999962</c:v>
                </c:pt>
                <c:pt idx="12">
                  <c:v>-89.391400000000004</c:v>
                </c:pt>
                <c:pt idx="13">
                  <c:v>-95.387299999999996</c:v>
                </c:pt>
                <c:pt idx="14">
                  <c:v>-98.219600000000042</c:v>
                </c:pt>
                <c:pt idx="15">
                  <c:v>-98.248599999999996</c:v>
                </c:pt>
                <c:pt idx="16">
                  <c:v>-97.85899999999998</c:v>
                </c:pt>
                <c:pt idx="17">
                  <c:v>-97.259200000000007</c:v>
                </c:pt>
                <c:pt idx="18">
                  <c:v>-96.295199999999994</c:v>
                </c:pt>
                <c:pt idx="19">
                  <c:v>-94.793300000000002</c:v>
                </c:pt>
                <c:pt idx="20">
                  <c:v>-92.595399999999998</c:v>
                </c:pt>
                <c:pt idx="21">
                  <c:v>-89.557500000000005</c:v>
                </c:pt>
                <c:pt idx="22">
                  <c:v>-85.677599999999998</c:v>
                </c:pt>
                <c:pt idx="23">
                  <c:v>-80.959400000000002</c:v>
                </c:pt>
                <c:pt idx="24">
                  <c:v>-75.392499999999998</c:v>
                </c:pt>
                <c:pt idx="25">
                  <c:v>-74.243899999999996</c:v>
                </c:pt>
                <c:pt idx="26">
                  <c:v>-73.706800000000001</c:v>
                </c:pt>
                <c:pt idx="27">
                  <c:v>-73.378799999999956</c:v>
                </c:pt>
                <c:pt idx="28">
                  <c:v>-73.186299999999989</c:v>
                </c:pt>
                <c:pt idx="29">
                  <c:v>-73.076799999999963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Results3!$A$9</c:f>
              <c:strCache>
                <c:ptCount val="1"/>
                <c:pt idx="0">
                  <c:v>fast MW</c:v>
                </c:pt>
              </c:strCache>
            </c:strRef>
          </c:tx>
          <c:spPr>
            <a:ln w="571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Results3!$B$3:$AE$3</c:f>
              <c:numCache>
                <c:formatCode>General</c:formatCode>
                <c:ptCount val="30"/>
                <c:pt idx="0">
                  <c:v>-3.3031799999999998</c:v>
                </c:pt>
                <c:pt idx="1">
                  <c:v>-6.6064600000000002</c:v>
                </c:pt>
                <c:pt idx="2">
                  <c:v>-9.9099300000000028</c:v>
                </c:pt>
                <c:pt idx="3">
                  <c:v>-13.213700000000001</c:v>
                </c:pt>
                <c:pt idx="4">
                  <c:v>-16.517800000000012</c:v>
                </c:pt>
                <c:pt idx="5">
                  <c:v>-19.82239999999998</c:v>
                </c:pt>
                <c:pt idx="6">
                  <c:v>-23.128</c:v>
                </c:pt>
                <c:pt idx="7">
                  <c:v>-26.434899999999999</c:v>
                </c:pt>
                <c:pt idx="8">
                  <c:v>-29.744399999999985</c:v>
                </c:pt>
                <c:pt idx="9">
                  <c:v>-33.058800000000005</c:v>
                </c:pt>
                <c:pt idx="10">
                  <c:v>-36.383599999999994</c:v>
                </c:pt>
                <c:pt idx="11">
                  <c:v>-39.720500000000023</c:v>
                </c:pt>
                <c:pt idx="12">
                  <c:v>-43.118500000000012</c:v>
                </c:pt>
                <c:pt idx="13">
                  <c:v>-46.775800000000011</c:v>
                </c:pt>
                <c:pt idx="14">
                  <c:v>-52.539100000000012</c:v>
                </c:pt>
                <c:pt idx="15">
                  <c:v>-60.528800000000011</c:v>
                </c:pt>
                <c:pt idx="16">
                  <c:v>-66.844499999999996</c:v>
                </c:pt>
                <c:pt idx="17">
                  <c:v>-71.751000000000005</c:v>
                </c:pt>
                <c:pt idx="18">
                  <c:v>-75.838200000000001</c:v>
                </c:pt>
                <c:pt idx="19">
                  <c:v>-79.488299999999995</c:v>
                </c:pt>
                <c:pt idx="20">
                  <c:v>-82.933400000000006</c:v>
                </c:pt>
                <c:pt idx="21">
                  <c:v>-86.262299999999996</c:v>
                </c:pt>
                <c:pt idx="22">
                  <c:v>-89.584599999999995</c:v>
                </c:pt>
                <c:pt idx="23">
                  <c:v>-92.892899999999983</c:v>
                </c:pt>
                <c:pt idx="24">
                  <c:v>-96.195499999999981</c:v>
                </c:pt>
                <c:pt idx="25">
                  <c:v>-98.098699999999994</c:v>
                </c:pt>
                <c:pt idx="26">
                  <c:v>-99.049800000000005</c:v>
                </c:pt>
                <c:pt idx="27">
                  <c:v>-99.525099999999981</c:v>
                </c:pt>
                <c:pt idx="28">
                  <c:v>-99.762699999999995</c:v>
                </c:pt>
                <c:pt idx="29">
                  <c:v>-99.881399999999999</c:v>
                </c:pt>
              </c:numCache>
            </c:numRef>
          </c:val>
          <c:smooth val="0"/>
        </c:ser>
        <c:ser>
          <c:idx val="5"/>
          <c:order val="2"/>
          <c:tx>
            <c:strRef>
              <c:f>Results3!$A$13</c:f>
              <c:strCache>
                <c:ptCount val="1"/>
                <c:pt idx="0">
                  <c:v>fast GEN</c:v>
                </c:pt>
              </c:strCache>
            </c:strRef>
          </c:tx>
          <c:spPr>
            <a:ln w="57150">
              <a:solidFill>
                <a:srgbClr val="92D050"/>
              </a:solidFill>
            </a:ln>
          </c:spPr>
          <c:marker>
            <c:symbol val="none"/>
          </c:marker>
          <c:val>
            <c:numRef>
              <c:f>Results3!$B$7:$AE$7</c:f>
              <c:numCache>
                <c:formatCode>General</c:formatCode>
                <c:ptCount val="30"/>
                <c:pt idx="0">
                  <c:v>-2.4512999999999985</c:v>
                </c:pt>
                <c:pt idx="1">
                  <c:v>-5.0239099999999972</c:v>
                </c:pt>
                <c:pt idx="2">
                  <c:v>-7.7249199999999956</c:v>
                </c:pt>
                <c:pt idx="3">
                  <c:v>-10.560700000000002</c:v>
                </c:pt>
                <c:pt idx="4">
                  <c:v>-13.537000000000001</c:v>
                </c:pt>
                <c:pt idx="5">
                  <c:v>-16.659099999999999</c:v>
                </c:pt>
                <c:pt idx="6">
                  <c:v>-19.9315</c:v>
                </c:pt>
                <c:pt idx="7">
                  <c:v>-23.3475</c:v>
                </c:pt>
                <c:pt idx="8">
                  <c:v>-26.7959</c:v>
                </c:pt>
                <c:pt idx="9">
                  <c:v>-30.249300000000002</c:v>
                </c:pt>
                <c:pt idx="10">
                  <c:v>-33.713700000000003</c:v>
                </c:pt>
                <c:pt idx="11">
                  <c:v>-71.766900000000007</c:v>
                </c:pt>
                <c:pt idx="12">
                  <c:v>-74.8322</c:v>
                </c:pt>
                <c:pt idx="13">
                  <c:v>-77.920100000000005</c:v>
                </c:pt>
                <c:pt idx="14">
                  <c:v>-83.143299999999996</c:v>
                </c:pt>
                <c:pt idx="15">
                  <c:v>-88.404399999999995</c:v>
                </c:pt>
                <c:pt idx="16">
                  <c:v>-91.7761</c:v>
                </c:pt>
                <c:pt idx="17">
                  <c:v>-94.000399999999999</c:v>
                </c:pt>
                <c:pt idx="18">
                  <c:v>-95.592000000000013</c:v>
                </c:pt>
                <c:pt idx="19">
                  <c:v>-96.809699999999992</c:v>
                </c:pt>
                <c:pt idx="20">
                  <c:v>-97.780299999999997</c:v>
                </c:pt>
                <c:pt idx="21">
                  <c:v>-98.702799999999982</c:v>
                </c:pt>
                <c:pt idx="22">
                  <c:v>-99.253299999999996</c:v>
                </c:pt>
                <c:pt idx="23">
                  <c:v>-99.651499999999999</c:v>
                </c:pt>
                <c:pt idx="24">
                  <c:v>-99.8994</c:v>
                </c:pt>
                <c:pt idx="25">
                  <c:v>-99.974500000000006</c:v>
                </c:pt>
                <c:pt idx="26">
                  <c:v>-99.993499999999997</c:v>
                </c:pt>
                <c:pt idx="27">
                  <c:v>-99.9983</c:v>
                </c:pt>
                <c:pt idx="28">
                  <c:v>-99.999500000000026</c:v>
                </c:pt>
                <c:pt idx="29">
                  <c:v>-99.999899999999997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809664"/>
        <c:axId val="177815552"/>
      </c:lineChart>
      <c:catAx>
        <c:axId val="17780966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7815552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7815552"/>
        <c:scaling>
          <c:orientation val="minMax"/>
          <c:min val="-100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7809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466384290932138"/>
          <c:y val="0.60289505982741165"/>
          <c:w val="0.21891812719745396"/>
          <c:h val="0.3654979764893258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AU" dirty="0" smtClean="0"/>
              <a:t>Fast </a:t>
            </a:r>
            <a:r>
              <a:rPr lang="en-AU" dirty="0" err="1" smtClean="0"/>
              <a:t>vs</a:t>
            </a:r>
            <a:r>
              <a:rPr lang="en-AU" dirty="0" smtClean="0"/>
              <a:t> Slow: </a:t>
            </a:r>
            <a:r>
              <a:rPr lang="en-AU" dirty="0" err="1" smtClean="0"/>
              <a:t>Baseload</a:t>
            </a:r>
            <a:r>
              <a:rPr lang="en-AU" dirty="0" smtClean="0"/>
              <a:t> MW, Profit/MW , Gen % </a:t>
            </a:r>
            <a:r>
              <a:rPr lang="en-AU" dirty="0"/>
              <a:t>change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Results3!$A$12</c:f>
              <c:strCache>
                <c:ptCount val="1"/>
                <c:pt idx="0">
                  <c:v>slow profit/MW</c:v>
                </c:pt>
              </c:strCache>
            </c:strRef>
          </c:tx>
          <c:spPr>
            <a:ln w="57150">
              <a:prstDash val="sysDot"/>
            </a:ln>
          </c:spPr>
          <c:marker>
            <c:symbol val="none"/>
          </c:marker>
          <c:val>
            <c:numRef>
              <c:f>Results3!$B$6:$AE$6</c:f>
              <c:numCache>
                <c:formatCode>General</c:formatCode>
                <c:ptCount val="30"/>
                <c:pt idx="0">
                  <c:v>-6.8558179999999996E-2</c:v>
                </c:pt>
                <c:pt idx="1">
                  <c:v>-0.13814499999999999</c:v>
                </c:pt>
                <c:pt idx="2">
                  <c:v>-0.20889300000000008</c:v>
                </c:pt>
                <c:pt idx="3">
                  <c:v>-0.28091300000000002</c:v>
                </c:pt>
                <c:pt idx="4">
                  <c:v>-0.35463900000000004</c:v>
                </c:pt>
                <c:pt idx="5">
                  <c:v>-0.43027600000000021</c:v>
                </c:pt>
                <c:pt idx="6">
                  <c:v>-0.67479400000000067</c:v>
                </c:pt>
                <c:pt idx="7">
                  <c:v>-1.2387299999999994</c:v>
                </c:pt>
                <c:pt idx="8">
                  <c:v>-2.4871400000000001</c:v>
                </c:pt>
                <c:pt idx="9">
                  <c:v>-6.3970599999999971</c:v>
                </c:pt>
                <c:pt idx="10">
                  <c:v>-10.306000000000004</c:v>
                </c:pt>
                <c:pt idx="11">
                  <c:v>-14.214199999999998</c:v>
                </c:pt>
                <c:pt idx="12">
                  <c:v>-18.121400000000001</c:v>
                </c:pt>
                <c:pt idx="13">
                  <c:v>-22.027799999999989</c:v>
                </c:pt>
                <c:pt idx="14">
                  <c:v>-25.9331</c:v>
                </c:pt>
                <c:pt idx="15">
                  <c:v>-29.837599999999988</c:v>
                </c:pt>
                <c:pt idx="16">
                  <c:v>-33.741200000000006</c:v>
                </c:pt>
                <c:pt idx="17">
                  <c:v>-37.643800000000006</c:v>
                </c:pt>
                <c:pt idx="18">
                  <c:v>-41.545400000000001</c:v>
                </c:pt>
                <c:pt idx="19">
                  <c:v>-45.446100000000001</c:v>
                </c:pt>
                <c:pt idx="20">
                  <c:v>-49.345800000000004</c:v>
                </c:pt>
                <c:pt idx="21">
                  <c:v>-53.244500000000002</c:v>
                </c:pt>
                <c:pt idx="22">
                  <c:v>-57.142300000000013</c:v>
                </c:pt>
                <c:pt idx="23">
                  <c:v>-61.039000000000001</c:v>
                </c:pt>
                <c:pt idx="24">
                  <c:v>-64.934700000000007</c:v>
                </c:pt>
                <c:pt idx="25">
                  <c:v>-68.829299999999989</c:v>
                </c:pt>
                <c:pt idx="26">
                  <c:v>-68.653399999999962</c:v>
                </c:pt>
                <c:pt idx="27">
                  <c:v>-69.234800000000007</c:v>
                </c:pt>
                <c:pt idx="28">
                  <c:v>-69.459599999999995</c:v>
                </c:pt>
                <c:pt idx="29">
                  <c:v>-69.328099999999978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Results3!$A$10</c:f>
              <c:strCache>
                <c:ptCount val="1"/>
                <c:pt idx="0">
                  <c:v>slow MW</c:v>
                </c:pt>
              </c:strCache>
            </c:strRef>
          </c:tx>
          <c:spPr>
            <a:ln w="57150"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Results3!$B$4:$AE$4</c:f>
              <c:numCache>
                <c:formatCode>General</c:formatCode>
                <c:ptCount val="30"/>
                <c:pt idx="0">
                  <c:v>-2.1490900000000002</c:v>
                </c:pt>
                <c:pt idx="1">
                  <c:v>-4.4523700000000002</c:v>
                </c:pt>
                <c:pt idx="2">
                  <c:v>-6.93058</c:v>
                </c:pt>
                <c:pt idx="3">
                  <c:v>-9.6082199999999993</c:v>
                </c:pt>
                <c:pt idx="4">
                  <c:v>-12.5139</c:v>
                </c:pt>
                <c:pt idx="5">
                  <c:v>-15.682</c:v>
                </c:pt>
                <c:pt idx="6">
                  <c:v>-18.984599999999983</c:v>
                </c:pt>
                <c:pt idx="7">
                  <c:v>-22.287099999999985</c:v>
                </c:pt>
                <c:pt idx="8">
                  <c:v>-25.589599999999983</c:v>
                </c:pt>
                <c:pt idx="9">
                  <c:v>-28.892099999999989</c:v>
                </c:pt>
                <c:pt idx="10">
                  <c:v>-32.194700000000012</c:v>
                </c:pt>
                <c:pt idx="11">
                  <c:v>-35.497400000000006</c:v>
                </c:pt>
                <c:pt idx="12">
                  <c:v>-38.8001</c:v>
                </c:pt>
                <c:pt idx="13">
                  <c:v>-42.103000000000002</c:v>
                </c:pt>
                <c:pt idx="14">
                  <c:v>-45.406100000000002</c:v>
                </c:pt>
                <c:pt idx="15">
                  <c:v>-48.709200000000003</c:v>
                </c:pt>
                <c:pt idx="16">
                  <c:v>-52.012500000000003</c:v>
                </c:pt>
                <c:pt idx="17">
                  <c:v>-55.315999999999995</c:v>
                </c:pt>
                <c:pt idx="18">
                  <c:v>-58.619600000000005</c:v>
                </c:pt>
                <c:pt idx="19">
                  <c:v>-61.923400000000001</c:v>
                </c:pt>
                <c:pt idx="20">
                  <c:v>-65.227400000000003</c:v>
                </c:pt>
                <c:pt idx="21">
                  <c:v>-68.531700000000001</c:v>
                </c:pt>
                <c:pt idx="22">
                  <c:v>-71.836200000000005</c:v>
                </c:pt>
                <c:pt idx="23">
                  <c:v>-75.140900000000002</c:v>
                </c:pt>
                <c:pt idx="24">
                  <c:v>-78.446000000000026</c:v>
                </c:pt>
                <c:pt idx="25">
                  <c:v>-81.751300000000001</c:v>
                </c:pt>
                <c:pt idx="26">
                  <c:v>-85.056399999999982</c:v>
                </c:pt>
                <c:pt idx="27">
                  <c:v>-88.360299999999995</c:v>
                </c:pt>
                <c:pt idx="28">
                  <c:v>-91.6631</c:v>
                </c:pt>
                <c:pt idx="29">
                  <c:v>-94.964799999999997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Results3!$A$14</c:f>
              <c:strCache>
                <c:ptCount val="1"/>
                <c:pt idx="0">
                  <c:v>slow GEN</c:v>
                </c:pt>
              </c:strCache>
            </c:strRef>
          </c:tx>
          <c:spPr>
            <a:ln w="57150">
              <a:solidFill>
                <a:srgbClr val="92D050"/>
              </a:solidFill>
              <a:prstDash val="sysDot"/>
            </a:ln>
          </c:spPr>
          <c:marker>
            <c:symbol val="none"/>
          </c:marker>
          <c:val>
            <c:numRef>
              <c:f>Results3!$B$8:$AE$8</c:f>
              <c:numCache>
                <c:formatCode>General</c:formatCode>
                <c:ptCount val="30"/>
                <c:pt idx="0">
                  <c:v>-1.5738199999999998</c:v>
                </c:pt>
                <c:pt idx="1">
                  <c:v>-3.3189899999999986</c:v>
                </c:pt>
                <c:pt idx="2">
                  <c:v>-5.2668499999999998</c:v>
                </c:pt>
                <c:pt idx="3">
                  <c:v>-7.4559799999999985</c:v>
                </c:pt>
                <c:pt idx="4">
                  <c:v>-9.9338700000000006</c:v>
                </c:pt>
                <c:pt idx="5">
                  <c:v>-12.760200000000001</c:v>
                </c:pt>
                <c:pt idx="6">
                  <c:v>-15.848199999999999</c:v>
                </c:pt>
                <c:pt idx="7">
                  <c:v>-19.083299999999983</c:v>
                </c:pt>
                <c:pt idx="8">
                  <c:v>-22.466699999999978</c:v>
                </c:pt>
                <c:pt idx="9">
                  <c:v>-25.907800000000005</c:v>
                </c:pt>
                <c:pt idx="10">
                  <c:v>-29.349</c:v>
                </c:pt>
                <c:pt idx="11">
                  <c:v>-32.790300000000023</c:v>
                </c:pt>
                <c:pt idx="12">
                  <c:v>-36.231700000000011</c:v>
                </c:pt>
                <c:pt idx="13">
                  <c:v>-39.673200000000001</c:v>
                </c:pt>
                <c:pt idx="14">
                  <c:v>-43.114799999999995</c:v>
                </c:pt>
                <c:pt idx="15">
                  <c:v>-46.556599999999996</c:v>
                </c:pt>
                <c:pt idx="16">
                  <c:v>-49.998500000000021</c:v>
                </c:pt>
                <c:pt idx="17">
                  <c:v>-53.440599999999996</c:v>
                </c:pt>
                <c:pt idx="18">
                  <c:v>-56.882899999999999</c:v>
                </c:pt>
                <c:pt idx="19">
                  <c:v>-60.325400000000002</c:v>
                </c:pt>
                <c:pt idx="20">
                  <c:v>-63.768100000000025</c:v>
                </c:pt>
                <c:pt idx="21">
                  <c:v>-67.211000000000027</c:v>
                </c:pt>
                <c:pt idx="22">
                  <c:v>-70.654200000000003</c:v>
                </c:pt>
                <c:pt idx="23">
                  <c:v>-74.097600000000043</c:v>
                </c:pt>
                <c:pt idx="24">
                  <c:v>-77.541399999999996</c:v>
                </c:pt>
                <c:pt idx="25">
                  <c:v>-80.985399999999998</c:v>
                </c:pt>
                <c:pt idx="26">
                  <c:v>-97.679799999999958</c:v>
                </c:pt>
                <c:pt idx="27">
                  <c:v>-98.478200000000001</c:v>
                </c:pt>
                <c:pt idx="28">
                  <c:v>-99.114199999999997</c:v>
                </c:pt>
                <c:pt idx="29">
                  <c:v>-99.588200000000001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Results3!$A$11</c:f>
              <c:strCache>
                <c:ptCount val="1"/>
                <c:pt idx="0">
                  <c:v>fast Profit/MW</c:v>
                </c:pt>
              </c:strCache>
            </c:strRef>
          </c:tx>
          <c:spPr>
            <a:ln w="57150">
              <a:solidFill>
                <a:srgbClr val="3333FF"/>
              </a:solidFill>
              <a:prstDash val="solid"/>
            </a:ln>
          </c:spPr>
          <c:marker>
            <c:symbol val="none"/>
          </c:marker>
          <c:val>
            <c:numRef>
              <c:f>Results3!$B$5:$AE$5</c:f>
              <c:numCache>
                <c:formatCode>General</c:formatCode>
                <c:ptCount val="30"/>
                <c:pt idx="0">
                  <c:v>-2.9605700000000001</c:v>
                </c:pt>
                <c:pt idx="1">
                  <c:v>-6.6629899999999944</c:v>
                </c:pt>
                <c:pt idx="2">
                  <c:v>-11.137500000000001</c:v>
                </c:pt>
                <c:pt idx="3">
                  <c:v>-16.410499999999985</c:v>
                </c:pt>
                <c:pt idx="4">
                  <c:v>-22.504899999999999</c:v>
                </c:pt>
                <c:pt idx="5">
                  <c:v>-29.440199999999983</c:v>
                </c:pt>
                <c:pt idx="6">
                  <c:v>-37.232600000000012</c:v>
                </c:pt>
                <c:pt idx="7">
                  <c:v>-46.255400000000002</c:v>
                </c:pt>
                <c:pt idx="8">
                  <c:v>-56.135800000000003</c:v>
                </c:pt>
                <c:pt idx="9">
                  <c:v>-66.015199999999993</c:v>
                </c:pt>
                <c:pt idx="10">
                  <c:v>-75.893500000000003</c:v>
                </c:pt>
                <c:pt idx="11">
                  <c:v>-82.322499999999962</c:v>
                </c:pt>
                <c:pt idx="12">
                  <c:v>-89.391400000000004</c:v>
                </c:pt>
                <c:pt idx="13">
                  <c:v>-95.387299999999996</c:v>
                </c:pt>
                <c:pt idx="14">
                  <c:v>-98.219600000000042</c:v>
                </c:pt>
                <c:pt idx="15">
                  <c:v>-98.248599999999996</c:v>
                </c:pt>
                <c:pt idx="16">
                  <c:v>-97.85899999999998</c:v>
                </c:pt>
                <c:pt idx="17">
                  <c:v>-97.259200000000007</c:v>
                </c:pt>
                <c:pt idx="18">
                  <c:v>-96.295199999999994</c:v>
                </c:pt>
                <c:pt idx="19">
                  <c:v>-94.793300000000002</c:v>
                </c:pt>
                <c:pt idx="20">
                  <c:v>-92.595399999999998</c:v>
                </c:pt>
                <c:pt idx="21">
                  <c:v>-89.557500000000005</c:v>
                </c:pt>
                <c:pt idx="22">
                  <c:v>-85.677599999999998</c:v>
                </c:pt>
                <c:pt idx="23">
                  <c:v>-80.959400000000002</c:v>
                </c:pt>
                <c:pt idx="24">
                  <c:v>-75.392499999999998</c:v>
                </c:pt>
                <c:pt idx="25">
                  <c:v>-74.243899999999996</c:v>
                </c:pt>
                <c:pt idx="26">
                  <c:v>-73.706800000000001</c:v>
                </c:pt>
                <c:pt idx="27">
                  <c:v>-73.378799999999956</c:v>
                </c:pt>
                <c:pt idx="28">
                  <c:v>-73.186299999999989</c:v>
                </c:pt>
                <c:pt idx="29">
                  <c:v>-73.076799999999963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Results3!$A$9</c:f>
              <c:strCache>
                <c:ptCount val="1"/>
                <c:pt idx="0">
                  <c:v>fast MW</c:v>
                </c:pt>
              </c:strCache>
            </c:strRef>
          </c:tx>
          <c:spPr>
            <a:ln w="571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Results2!$B$2:$AE$2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</c:numCache>
            </c:numRef>
          </c:cat>
          <c:val>
            <c:numRef>
              <c:f>Results3!$B$3:$AE$3</c:f>
              <c:numCache>
                <c:formatCode>General</c:formatCode>
                <c:ptCount val="30"/>
                <c:pt idx="0">
                  <c:v>-3.3031799999999998</c:v>
                </c:pt>
                <c:pt idx="1">
                  <c:v>-6.6064600000000002</c:v>
                </c:pt>
                <c:pt idx="2">
                  <c:v>-9.9099300000000028</c:v>
                </c:pt>
                <c:pt idx="3">
                  <c:v>-13.213700000000001</c:v>
                </c:pt>
                <c:pt idx="4">
                  <c:v>-16.517800000000012</c:v>
                </c:pt>
                <c:pt idx="5">
                  <c:v>-19.82239999999998</c:v>
                </c:pt>
                <c:pt idx="6">
                  <c:v>-23.128</c:v>
                </c:pt>
                <c:pt idx="7">
                  <c:v>-26.434899999999999</c:v>
                </c:pt>
                <c:pt idx="8">
                  <c:v>-29.744399999999985</c:v>
                </c:pt>
                <c:pt idx="9">
                  <c:v>-33.058800000000005</c:v>
                </c:pt>
                <c:pt idx="10">
                  <c:v>-36.383599999999994</c:v>
                </c:pt>
                <c:pt idx="11">
                  <c:v>-39.720500000000023</c:v>
                </c:pt>
                <c:pt idx="12">
                  <c:v>-43.118500000000012</c:v>
                </c:pt>
                <c:pt idx="13">
                  <c:v>-46.775800000000011</c:v>
                </c:pt>
                <c:pt idx="14">
                  <c:v>-52.539100000000012</c:v>
                </c:pt>
                <c:pt idx="15">
                  <c:v>-60.528800000000011</c:v>
                </c:pt>
                <c:pt idx="16">
                  <c:v>-66.844499999999996</c:v>
                </c:pt>
                <c:pt idx="17">
                  <c:v>-71.751000000000005</c:v>
                </c:pt>
                <c:pt idx="18">
                  <c:v>-75.838200000000001</c:v>
                </c:pt>
                <c:pt idx="19">
                  <c:v>-79.488299999999995</c:v>
                </c:pt>
                <c:pt idx="20">
                  <c:v>-82.933400000000006</c:v>
                </c:pt>
                <c:pt idx="21">
                  <c:v>-86.262299999999996</c:v>
                </c:pt>
                <c:pt idx="22">
                  <c:v>-89.584599999999995</c:v>
                </c:pt>
                <c:pt idx="23">
                  <c:v>-92.892899999999983</c:v>
                </c:pt>
                <c:pt idx="24">
                  <c:v>-96.195499999999981</c:v>
                </c:pt>
                <c:pt idx="25">
                  <c:v>-98.098699999999994</c:v>
                </c:pt>
                <c:pt idx="26">
                  <c:v>-99.049800000000005</c:v>
                </c:pt>
                <c:pt idx="27">
                  <c:v>-99.525099999999981</c:v>
                </c:pt>
                <c:pt idx="28">
                  <c:v>-99.762699999999995</c:v>
                </c:pt>
                <c:pt idx="29">
                  <c:v>-99.881399999999999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Results3!$A$13</c:f>
              <c:strCache>
                <c:ptCount val="1"/>
                <c:pt idx="0">
                  <c:v>fast GEN</c:v>
                </c:pt>
              </c:strCache>
            </c:strRef>
          </c:tx>
          <c:spPr>
            <a:ln w="57150">
              <a:solidFill>
                <a:srgbClr val="92D050"/>
              </a:solidFill>
            </a:ln>
          </c:spPr>
          <c:marker>
            <c:symbol val="none"/>
          </c:marker>
          <c:val>
            <c:numRef>
              <c:f>Results3!$B$7:$AE$7</c:f>
              <c:numCache>
                <c:formatCode>General</c:formatCode>
                <c:ptCount val="30"/>
                <c:pt idx="0">
                  <c:v>-2.4512999999999985</c:v>
                </c:pt>
                <c:pt idx="1">
                  <c:v>-5.0239099999999972</c:v>
                </c:pt>
                <c:pt idx="2">
                  <c:v>-7.7249199999999956</c:v>
                </c:pt>
                <c:pt idx="3">
                  <c:v>-10.560700000000002</c:v>
                </c:pt>
                <c:pt idx="4">
                  <c:v>-13.537000000000001</c:v>
                </c:pt>
                <c:pt idx="5">
                  <c:v>-16.659099999999999</c:v>
                </c:pt>
                <c:pt idx="6">
                  <c:v>-19.9315</c:v>
                </c:pt>
                <c:pt idx="7">
                  <c:v>-23.3475</c:v>
                </c:pt>
                <c:pt idx="8">
                  <c:v>-26.7959</c:v>
                </c:pt>
                <c:pt idx="9">
                  <c:v>-30.249300000000002</c:v>
                </c:pt>
                <c:pt idx="10">
                  <c:v>-33.713700000000003</c:v>
                </c:pt>
                <c:pt idx="11">
                  <c:v>-71.766900000000007</c:v>
                </c:pt>
                <c:pt idx="12">
                  <c:v>-74.8322</c:v>
                </c:pt>
                <c:pt idx="13">
                  <c:v>-77.920100000000005</c:v>
                </c:pt>
                <c:pt idx="14">
                  <c:v>-83.143299999999996</c:v>
                </c:pt>
                <c:pt idx="15">
                  <c:v>-88.404399999999995</c:v>
                </c:pt>
                <c:pt idx="16">
                  <c:v>-91.7761</c:v>
                </c:pt>
                <c:pt idx="17">
                  <c:v>-94.000399999999999</c:v>
                </c:pt>
                <c:pt idx="18">
                  <c:v>-95.592000000000013</c:v>
                </c:pt>
                <c:pt idx="19">
                  <c:v>-96.809699999999992</c:v>
                </c:pt>
                <c:pt idx="20">
                  <c:v>-97.780299999999997</c:v>
                </c:pt>
                <c:pt idx="21">
                  <c:v>-98.702799999999982</c:v>
                </c:pt>
                <c:pt idx="22">
                  <c:v>-99.253299999999996</c:v>
                </c:pt>
                <c:pt idx="23">
                  <c:v>-99.651499999999999</c:v>
                </c:pt>
                <c:pt idx="24">
                  <c:v>-99.8994</c:v>
                </c:pt>
                <c:pt idx="25">
                  <c:v>-99.974500000000006</c:v>
                </c:pt>
                <c:pt idx="26">
                  <c:v>-99.993499999999997</c:v>
                </c:pt>
                <c:pt idx="27">
                  <c:v>-99.9983</c:v>
                </c:pt>
                <c:pt idx="28">
                  <c:v>-99.999500000000026</c:v>
                </c:pt>
                <c:pt idx="29">
                  <c:v>-99.999899999999997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886720"/>
        <c:axId val="177888256"/>
      </c:lineChart>
      <c:catAx>
        <c:axId val="17788672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txPr>
          <a:bodyPr/>
          <a:lstStyle/>
          <a:p>
            <a:pPr>
              <a:defRPr sz="1800"/>
            </a:pPr>
            <a:endParaRPr lang="en-US"/>
          </a:p>
        </c:txPr>
        <c:crossAx val="177888256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77888256"/>
        <c:scaling>
          <c:orientation val="minMax"/>
          <c:min val="-100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7886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466384290932138"/>
          <c:y val="0.60289505982741165"/>
          <c:w val="0.21891812719745396"/>
          <c:h val="0.3654979764893258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48B3-C4E5-42BE-A1C3-03F1A8983504}" type="datetimeFigureOut">
              <a:rPr lang="en-AU" smtClean="0"/>
              <a:pPr/>
              <a:t>3/10/2013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20FCE-1605-43FD-A8DF-34213048326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4759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2381E-4638-43AC-8619-99805F8F63BB}" type="datetimeFigureOut">
              <a:rPr lang="en-AU" smtClean="0"/>
              <a:pPr/>
              <a:t>3/10/2013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F42BE-FD56-4A61-A26A-F6837A1C327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158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09915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29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30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31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32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0991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33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34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 </a:t>
            </a:r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F42BE-FD56-4A61-A26A-F6837A1C3274}" type="slidenum">
              <a:rPr lang="en-AU" smtClean="0"/>
              <a:pPr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00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master sli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pic>
        <p:nvPicPr>
          <p:cNvPr id="5" name="Picture 5" descr="master slid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pic>
        <p:nvPicPr>
          <p:cNvPr id="6151" name="Picture 7" descr="body sl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205538"/>
            <a:ext cx="9144000" cy="652462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First level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</p:txBody>
      </p:sp>
      <p:pic>
        <p:nvPicPr>
          <p:cNvPr id="5" name="Picture 7" descr="body sl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205538"/>
            <a:ext cx="9144000" cy="6524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4A7F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7BF0D"/>
        </a:buClr>
        <a:buFont typeface="Calibri" pitchFamily="34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E7F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3095600"/>
          </a:xfrm>
        </p:spPr>
        <p:txBody>
          <a:bodyPr/>
          <a:lstStyle/>
          <a:p>
            <a:pPr algn="ctr"/>
            <a:r>
              <a:rPr lang="en-AU" dirty="0" smtClean="0"/>
              <a:t>Electricity in the GTAP model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sz="3200" dirty="0" smtClean="0"/>
              <a:t>Tony Wiskich</a:t>
            </a:r>
            <a:br>
              <a:rPr lang="en-AU" sz="3200" dirty="0" smtClean="0"/>
            </a:br>
            <a:r>
              <a:rPr lang="en-AU" sz="3200" dirty="0" smtClean="0"/>
              <a:t>National CGE Workshop 2013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26706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 flipH="1" flipV="1">
            <a:off x="-678693" y="3393281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57356" y="5927742"/>
            <a:ext cx="435771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57356" y="1214422"/>
            <a:ext cx="4357718" cy="250033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107785" y="4822041"/>
            <a:ext cx="221457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72198" y="59492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714348" y="35716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Capacity</a:t>
            </a:r>
            <a:endParaRPr lang="en-AU" dirty="0"/>
          </a:p>
        </p:txBody>
      </p:sp>
      <p:sp>
        <p:nvSpPr>
          <p:cNvPr id="26" name="TextBox 25"/>
          <p:cNvSpPr txBox="1"/>
          <p:nvPr/>
        </p:nvSpPr>
        <p:spPr>
          <a:xfrm>
            <a:off x="928662" y="457200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Base</a:t>
            </a:r>
            <a:endParaRPr lang="en-AU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1857356" y="3286124"/>
            <a:ext cx="35719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857356" y="1928802"/>
            <a:ext cx="121444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64381" y="2460973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Mid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928662" y="142873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Peak</a:t>
            </a:r>
            <a:endParaRPr lang="en-AU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857356" y="1357298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44208" y="57510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Duration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821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 flipH="1" flipV="1">
            <a:off x="-678693" y="3393281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57356" y="5927742"/>
            <a:ext cx="435771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57356" y="1214422"/>
            <a:ext cx="4357718" cy="250033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107785" y="4822041"/>
            <a:ext cx="221457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72198" y="59492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714348" y="35716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Capacity</a:t>
            </a:r>
            <a:endParaRPr lang="en-AU" dirty="0"/>
          </a:p>
        </p:txBody>
      </p:sp>
      <p:sp>
        <p:nvSpPr>
          <p:cNvPr id="26" name="TextBox 25"/>
          <p:cNvSpPr txBox="1"/>
          <p:nvPr/>
        </p:nvSpPr>
        <p:spPr>
          <a:xfrm>
            <a:off x="550069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Base</a:t>
            </a:r>
            <a:endParaRPr lang="en-AU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1857356" y="3286124"/>
            <a:ext cx="35719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857356" y="1928802"/>
            <a:ext cx="121444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000496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Mid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228598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Peak</a:t>
            </a:r>
            <a:endParaRPr lang="en-AU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857356" y="1357298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927735" y="3428603"/>
            <a:ext cx="5001454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4959" y="3393281"/>
            <a:ext cx="5072892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-456355" y="3385257"/>
            <a:ext cx="5072892" cy="168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444208" y="57510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Duration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84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 flipH="1" flipV="1">
            <a:off x="-678693" y="3393281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57356" y="5927742"/>
            <a:ext cx="435771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29256" y="4071942"/>
            <a:ext cx="7143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72198" y="59492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6572264" y="592933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Time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214282" y="35716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Price =</a:t>
            </a:r>
          </a:p>
          <a:p>
            <a:r>
              <a:rPr lang="en-AU" dirty="0" smtClean="0"/>
              <a:t>Marginal Cost</a:t>
            </a:r>
            <a:endParaRPr lang="en-AU" dirty="0"/>
          </a:p>
        </p:txBody>
      </p:sp>
      <p:sp>
        <p:nvSpPr>
          <p:cNvPr id="26" name="TextBox 25"/>
          <p:cNvSpPr txBox="1"/>
          <p:nvPr/>
        </p:nvSpPr>
        <p:spPr>
          <a:xfrm>
            <a:off x="550069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Base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4000496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Mid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228598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Peak</a:t>
            </a:r>
            <a:endParaRPr lang="en-AU" dirty="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892016" y="3392884"/>
            <a:ext cx="5072892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00034" y="3357562"/>
            <a:ext cx="5143536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-456356" y="3385256"/>
            <a:ext cx="5072892" cy="168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04215" y="3845486"/>
            <a:ext cx="959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P_Base</a:t>
            </a:r>
            <a:endParaRPr lang="en-AU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3071802" y="3071810"/>
            <a:ext cx="235745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27584" y="2928934"/>
            <a:ext cx="88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P_Mid</a:t>
            </a:r>
            <a:endParaRPr lang="en-AU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2071670" y="2143116"/>
            <a:ext cx="100013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27585" y="2000240"/>
            <a:ext cx="96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P_Peak</a:t>
            </a:r>
            <a:endParaRPr lang="en-AU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1857356" y="1284272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643042" y="1500174"/>
            <a:ext cx="35719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643042" y="1571612"/>
            <a:ext cx="35719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66456" y="1071546"/>
            <a:ext cx="1097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Price CAP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907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 flipH="1" flipV="1">
            <a:off x="-678693" y="3393281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57356" y="5927742"/>
            <a:ext cx="435771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29256" y="4071942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72198" y="59492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6572264" y="592933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Time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214282" y="35716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Price =</a:t>
            </a:r>
          </a:p>
          <a:p>
            <a:r>
              <a:rPr lang="en-AU" dirty="0" smtClean="0"/>
              <a:t>Marginal Cost</a:t>
            </a:r>
            <a:endParaRPr lang="en-AU" dirty="0"/>
          </a:p>
        </p:txBody>
      </p:sp>
      <p:sp>
        <p:nvSpPr>
          <p:cNvPr id="26" name="TextBox 25"/>
          <p:cNvSpPr txBox="1"/>
          <p:nvPr/>
        </p:nvSpPr>
        <p:spPr>
          <a:xfrm>
            <a:off x="550069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Base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4000496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Mid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228598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Peak</a:t>
            </a:r>
            <a:endParaRPr lang="en-AU" dirty="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892016" y="3392884"/>
            <a:ext cx="5072892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00034" y="3357562"/>
            <a:ext cx="5143536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-456356" y="3385256"/>
            <a:ext cx="5072892" cy="168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071802" y="3071810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071670" y="214311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857356" y="128427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643042" y="1500174"/>
            <a:ext cx="35719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643042" y="1571612"/>
            <a:ext cx="35719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870608" y="3071810"/>
            <a:ext cx="3571900" cy="10001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Rectangle 23"/>
          <p:cNvSpPr/>
          <p:nvPr/>
        </p:nvSpPr>
        <p:spPr>
          <a:xfrm>
            <a:off x="1870608" y="2143116"/>
            <a:ext cx="1214446" cy="10001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Rectangle 24"/>
          <p:cNvSpPr/>
          <p:nvPr/>
        </p:nvSpPr>
        <p:spPr>
          <a:xfrm>
            <a:off x="1870608" y="1285860"/>
            <a:ext cx="214314" cy="10001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TextBox 26"/>
          <p:cNvSpPr txBox="1"/>
          <p:nvPr/>
        </p:nvSpPr>
        <p:spPr>
          <a:xfrm>
            <a:off x="2143108" y="321468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Base Capital + Fixed (Labour) Costs</a:t>
            </a:r>
            <a:endParaRPr lang="en-AU" dirty="0"/>
          </a:p>
        </p:txBody>
      </p:sp>
      <p:sp>
        <p:nvSpPr>
          <p:cNvPr id="28" name="Rectangle 27"/>
          <p:cNvSpPr/>
          <p:nvPr/>
        </p:nvSpPr>
        <p:spPr>
          <a:xfrm>
            <a:off x="1870608" y="4071942"/>
            <a:ext cx="4273028" cy="18573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/>
          <p:cNvSpPr txBox="1"/>
          <p:nvPr/>
        </p:nvSpPr>
        <p:spPr>
          <a:xfrm>
            <a:off x="2428860" y="471488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Base Variable (Intermediate) Costs</a:t>
            </a:r>
            <a:endParaRPr lang="en-AU" dirty="0"/>
          </a:p>
        </p:txBody>
      </p:sp>
      <p:sp>
        <p:nvSpPr>
          <p:cNvPr id="33" name="Isosceles Triangle 32"/>
          <p:cNvSpPr/>
          <p:nvPr/>
        </p:nvSpPr>
        <p:spPr>
          <a:xfrm rot="16200000">
            <a:off x="5715008" y="3786190"/>
            <a:ext cx="714380" cy="1285884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TextBox 29"/>
          <p:cNvSpPr txBox="1"/>
          <p:nvPr/>
        </p:nvSpPr>
        <p:spPr>
          <a:xfrm>
            <a:off x="804215" y="3845486"/>
            <a:ext cx="959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P_Base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827584" y="2928934"/>
            <a:ext cx="88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P_Mid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827585" y="2000240"/>
            <a:ext cx="96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P_Peak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666456" y="1071546"/>
            <a:ext cx="1097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Price CAP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896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AU" dirty="0" smtClean="0"/>
              <a:t>Base case assumptions/numbers</a:t>
            </a:r>
            <a:endParaRPr lang="en-AU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817946"/>
              </p:ext>
            </p:extLst>
          </p:nvPr>
        </p:nvGraphicFramePr>
        <p:xfrm>
          <a:off x="457200" y="1600200"/>
          <a:ext cx="8296905" cy="40724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28700"/>
                <a:gridCol w="657208"/>
                <a:gridCol w="1143008"/>
                <a:gridCol w="1214446"/>
                <a:gridCol w="1167443"/>
                <a:gridCol w="904259"/>
                <a:gridCol w="1153141"/>
                <a:gridCol w="1028700"/>
              </a:tblGrid>
              <a:tr h="961256"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Var</a:t>
                      </a:r>
                      <a:r>
                        <a:rPr lang="en-AU" dirty="0" smtClean="0"/>
                        <a:t> Cost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Electricity Gen share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Capacity share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Utilisation rate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Rev Share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Marginal generator time share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Cost to build per MW</a:t>
                      </a:r>
                      <a:endParaRPr lang="en-AU" dirty="0"/>
                    </a:p>
                  </a:txBody>
                  <a:tcPr anchor="ctr"/>
                </a:tc>
              </a:tr>
              <a:tr h="961256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Baseload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84.9%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66%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96%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79.3%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33%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 anchor="ctr"/>
                </a:tc>
              </a:tr>
              <a:tr h="961256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Mid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1.5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15%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31%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36%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20%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62%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0.33</a:t>
                      </a:r>
                      <a:endParaRPr lang="en-AU" dirty="0"/>
                    </a:p>
                  </a:txBody>
                  <a:tcPr anchor="ctr"/>
                </a:tc>
              </a:tr>
              <a:tr h="961256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Peak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0.1%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0.7%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5%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0.28</a:t>
                      </a:r>
                      <a:endParaRPr lang="en-AU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85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Policy shock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Introduce electricity output tax on </a:t>
            </a:r>
            <a:r>
              <a:rPr lang="en-AU" dirty="0" err="1" smtClean="0"/>
              <a:t>Baseload</a:t>
            </a:r>
            <a:r>
              <a:rPr lang="en-AU" dirty="0" smtClean="0"/>
              <a:t> electricity generation</a:t>
            </a:r>
          </a:p>
          <a:p>
            <a:r>
              <a:rPr lang="en-AU" dirty="0" smtClean="0"/>
              <a:t>Two rates, initial </a:t>
            </a:r>
            <a:r>
              <a:rPr lang="en-AU" dirty="0" err="1" smtClean="0"/>
              <a:t>Baseload</a:t>
            </a:r>
            <a:r>
              <a:rPr lang="en-AU" dirty="0" smtClean="0"/>
              <a:t> variable cost = 1</a:t>
            </a:r>
          </a:p>
          <a:p>
            <a:pPr lvl="1"/>
            <a:r>
              <a:rPr lang="en-AU" dirty="0" smtClean="0"/>
              <a:t>Fast: incremental tax increase of 0.05 per year</a:t>
            </a:r>
          </a:p>
          <a:p>
            <a:r>
              <a:rPr lang="en-AU" dirty="0" smtClean="0"/>
              <a:t>Mobile capital (consider immobile later)</a:t>
            </a:r>
            <a:endParaRPr lang="en-AU" dirty="0"/>
          </a:p>
          <a:p>
            <a:pPr lvl="1"/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178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285720" y="285728"/>
          <a:ext cx="8501122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42844" y="214290"/>
          <a:ext cx="8715436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Back-of-envelope – </a:t>
            </a:r>
            <a:r>
              <a:rPr lang="el-GR" dirty="0" smtClean="0">
                <a:latin typeface="Calibri"/>
              </a:rPr>
              <a:t>Δ</a:t>
            </a:r>
            <a:r>
              <a:rPr lang="en-AU" dirty="0" smtClean="0"/>
              <a:t>Price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smtClean="0"/>
              <a:t>CES: Elasticity  10, approx 80% Base share</a:t>
            </a:r>
            <a:endParaRPr lang="en-AU" sz="1000" dirty="0" smtClean="0"/>
          </a:p>
          <a:p>
            <a:r>
              <a:rPr lang="en-AU" dirty="0" smtClean="0"/>
              <a:t>Price inc ~ 0.2*((1+0.8/0.2)</a:t>
            </a:r>
            <a:r>
              <a:rPr lang="en-AU" baseline="30000" dirty="0" smtClean="0"/>
              <a:t>10/9</a:t>
            </a:r>
            <a:r>
              <a:rPr lang="en-AU" dirty="0" smtClean="0"/>
              <a:t>-1)-0.8 ~ 20%</a:t>
            </a:r>
          </a:p>
          <a:p>
            <a:r>
              <a:rPr lang="en-AU" dirty="0" smtClean="0"/>
              <a:t>ELY: Price inc ~ </a:t>
            </a:r>
            <a:r>
              <a:rPr lang="en-AU" dirty="0" err="1" smtClean="0"/>
              <a:t>Base_varshare_as_marg_gen</a:t>
            </a:r>
            <a:r>
              <a:rPr lang="en-AU" dirty="0" smtClean="0"/>
              <a:t>*</a:t>
            </a:r>
          </a:p>
          <a:p>
            <a:pPr>
              <a:buNone/>
            </a:pPr>
            <a:r>
              <a:rPr lang="en-AU" dirty="0" smtClean="0"/>
              <a:t>			(</a:t>
            </a:r>
            <a:r>
              <a:rPr lang="en-AU" dirty="0" err="1" smtClean="0"/>
              <a:t>Mid_varprice</a:t>
            </a:r>
            <a:r>
              <a:rPr lang="en-AU" dirty="0" smtClean="0"/>
              <a:t>/Base_varprice-1)</a:t>
            </a:r>
          </a:p>
          <a:p>
            <a:pPr>
              <a:buNone/>
            </a:pPr>
            <a:r>
              <a:rPr lang="en-AU" dirty="0" smtClean="0"/>
              <a:t>	~14% * 0.5 ~ 7%</a:t>
            </a:r>
          </a:p>
          <a:p>
            <a:endParaRPr lang="en-AU" dirty="0" smtClean="0"/>
          </a:p>
          <a:p>
            <a:endParaRPr lang="en-AU" sz="1000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198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57158" y="285728"/>
          <a:ext cx="8358246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smtClean="0"/>
              <a:t>Australian Treasury is interested in electricity modelling in an economy-wide framework </a:t>
            </a:r>
            <a:endParaRPr lang="en-AU" sz="1000" dirty="0"/>
          </a:p>
          <a:p>
            <a:r>
              <a:rPr lang="en-AU" dirty="0" smtClean="0"/>
              <a:t>It has used:</a:t>
            </a:r>
          </a:p>
          <a:p>
            <a:pPr lvl="1"/>
            <a:r>
              <a:rPr lang="en-AU" dirty="0" smtClean="0"/>
              <a:t>detailed consultant’s electricity model and</a:t>
            </a:r>
          </a:p>
          <a:p>
            <a:pPr lvl="1"/>
            <a:r>
              <a:rPr lang="en-AU" dirty="0" smtClean="0"/>
              <a:t>embedded Constant Elasticity of Substitution (CET) production nest between generation technologies. </a:t>
            </a:r>
          </a:p>
          <a:p>
            <a:pPr marL="0" indent="0">
              <a:buNone/>
            </a:pPr>
            <a:endParaRPr lang="en-AU" sz="1000" dirty="0"/>
          </a:p>
          <a:p>
            <a:r>
              <a:rPr lang="en-AU" dirty="0" smtClean="0"/>
              <a:t>Interested in macroeconomic impacts of adjustment in electricity generation</a:t>
            </a:r>
            <a:endParaRPr lang="en-AU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198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Back-of-envelope - </a:t>
            </a:r>
            <a:r>
              <a:rPr lang="el-GR" dirty="0" smtClean="0"/>
              <a:t>Δ</a:t>
            </a:r>
            <a:r>
              <a:rPr lang="en-AU" dirty="0" smtClean="0"/>
              <a:t>GDP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smtClean="0"/>
              <a:t>CES: GDP impact ~ </a:t>
            </a:r>
            <a:r>
              <a:rPr lang="en-AU" dirty="0" err="1" smtClean="0"/>
              <a:t>price_inc</a:t>
            </a:r>
            <a:r>
              <a:rPr lang="en-AU" dirty="0" smtClean="0"/>
              <a:t>*</a:t>
            </a:r>
            <a:r>
              <a:rPr lang="en-AU" dirty="0" err="1" smtClean="0"/>
              <a:t>ely_cost</a:t>
            </a:r>
            <a:r>
              <a:rPr lang="en-AU" dirty="0" smtClean="0"/>
              <a:t>/GDP*</a:t>
            </a:r>
            <a:r>
              <a:rPr lang="en-AU" dirty="0" err="1" smtClean="0"/>
              <a:t>dynamic_adj_factor</a:t>
            </a:r>
            <a:endParaRPr lang="en-AU" sz="1000" dirty="0" smtClean="0"/>
          </a:p>
          <a:p>
            <a:pPr>
              <a:buNone/>
            </a:pPr>
            <a:r>
              <a:rPr lang="en-AU" dirty="0" smtClean="0"/>
              <a:t>   ~ 20%* 2/56 * 1.5 ~ 1.1%</a:t>
            </a:r>
          </a:p>
          <a:p>
            <a:r>
              <a:rPr lang="en-AU" dirty="0" smtClean="0"/>
              <a:t>ELY: Price inc: (</a:t>
            </a:r>
            <a:r>
              <a:rPr lang="en-AU" dirty="0" err="1" smtClean="0"/>
              <a:t>extra_var_cost</a:t>
            </a:r>
            <a:r>
              <a:rPr lang="en-AU" dirty="0" smtClean="0"/>
              <a:t> – </a:t>
            </a:r>
            <a:r>
              <a:rPr lang="en-AU" dirty="0" err="1" smtClean="0"/>
              <a:t>cap_savings</a:t>
            </a:r>
            <a:r>
              <a:rPr lang="en-AU" dirty="0" smtClean="0"/>
              <a:t>)/GDP*</a:t>
            </a:r>
            <a:r>
              <a:rPr lang="en-AU" dirty="0" err="1" smtClean="0"/>
              <a:t>dynamic_adj_factor</a:t>
            </a:r>
            <a:endParaRPr lang="en-AU" dirty="0" smtClean="0"/>
          </a:p>
          <a:p>
            <a:pPr>
              <a:buNone/>
            </a:pPr>
            <a:r>
              <a:rPr lang="en-AU" dirty="0" smtClean="0"/>
              <a:t>   ~ (0.9*0.5 – 0.5*2/3)/GDP*</a:t>
            </a:r>
            <a:r>
              <a:rPr lang="en-AU" dirty="0" err="1" smtClean="0"/>
              <a:t>dyn</a:t>
            </a:r>
            <a:r>
              <a:rPr lang="en-AU" dirty="0" smtClean="0"/>
              <a:t> ~ 0.12/56*1.5 ~ 0.3%</a:t>
            </a:r>
          </a:p>
          <a:p>
            <a:endParaRPr lang="en-AU" dirty="0" smtClean="0"/>
          </a:p>
          <a:p>
            <a:endParaRPr lang="en-AU" sz="1000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198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14282" y="214290"/>
          <a:ext cx="8643998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809936"/>
              </p:ext>
            </p:extLst>
          </p:nvPr>
        </p:nvGraphicFramePr>
        <p:xfrm>
          <a:off x="214282" y="214290"/>
          <a:ext cx="8643998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Fixed capital in generation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err="1" smtClean="0"/>
              <a:t>Baseload</a:t>
            </a:r>
            <a:r>
              <a:rPr lang="en-AU" dirty="0" smtClean="0"/>
              <a:t> Depreciation – 30 years to vanish</a:t>
            </a:r>
            <a:endParaRPr lang="en-AU" sz="1000" dirty="0" smtClean="0"/>
          </a:p>
          <a:p>
            <a:r>
              <a:rPr lang="en-AU" dirty="0" smtClean="0"/>
              <a:t>No limit on capital increase (build in single period)</a:t>
            </a:r>
          </a:p>
          <a:p>
            <a:r>
              <a:rPr lang="en-AU" dirty="0" smtClean="0"/>
              <a:t>Capital is decommissioned if profits &lt; 0</a:t>
            </a:r>
          </a:p>
          <a:p>
            <a:endParaRPr lang="en-AU" dirty="0" smtClean="0"/>
          </a:p>
          <a:p>
            <a:endParaRPr lang="en-AU" sz="1000" dirty="0"/>
          </a:p>
          <a:p>
            <a:endParaRPr lang="en-AU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85720" y="321468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0" cap="none" spc="0" normalizeH="0" baseline="0" noProof="0" smtClean="0">
                <a:ln>
                  <a:noFill/>
                </a:ln>
                <a:solidFill>
                  <a:srgbClr val="004A7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Slow tax introduction</a:t>
            </a: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004A7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80026" y="4143380"/>
            <a:ext cx="8712968" cy="1929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0.05 to</a:t>
            </a:r>
            <a:r>
              <a:rPr kumimoji="0" lang="en-AU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0.02 increment per year</a:t>
            </a:r>
            <a:endParaRPr kumimoji="0" lang="en-AU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endParaRPr kumimoji="0" lang="en-A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endParaRPr kumimoji="0" lang="en-AU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endParaRPr kumimoji="0" lang="en-A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8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09314508"/>
              </p:ext>
            </p:extLst>
          </p:nvPr>
        </p:nvGraphicFramePr>
        <p:xfrm>
          <a:off x="214282" y="214290"/>
          <a:ext cx="8786874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501814395"/>
              </p:ext>
            </p:extLst>
          </p:nvPr>
        </p:nvGraphicFramePr>
        <p:xfrm>
          <a:off x="214282" y="214290"/>
          <a:ext cx="8786874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56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85106353"/>
              </p:ext>
            </p:extLst>
          </p:nvPr>
        </p:nvGraphicFramePr>
        <p:xfrm>
          <a:off x="214282" y="214290"/>
          <a:ext cx="8643998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14281" y="142853"/>
          <a:ext cx="8786875" cy="605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6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14281" y="142853"/>
          <a:ext cx="8786875" cy="605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6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14281" y="142853"/>
          <a:ext cx="8786875" cy="605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6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Motivation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smtClean="0"/>
              <a:t>NOT to replace detailed bottom-up electricity model</a:t>
            </a:r>
            <a:endParaRPr lang="en-AU" sz="1000" dirty="0"/>
          </a:p>
          <a:p>
            <a:r>
              <a:rPr lang="en-AU" dirty="0" smtClean="0"/>
              <a:t>Provide some insight using an alternative approach to a CET nest structure based on a competitive electricity market</a:t>
            </a:r>
            <a:endParaRPr lang="en-AU" sz="1000" dirty="0"/>
          </a:p>
          <a:p>
            <a:r>
              <a:rPr lang="en-AU" dirty="0"/>
              <a:t>Provide </a:t>
            </a:r>
            <a:r>
              <a:rPr lang="en-AU" dirty="0" smtClean="0"/>
              <a:t>some insight into costs of adjustment</a:t>
            </a:r>
            <a:endParaRPr lang="en-AU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198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Summing up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/>
              <a:t>Competitive electricity market model can </a:t>
            </a:r>
            <a:r>
              <a:rPr lang="en-AU" dirty="0" smtClean="0"/>
              <a:t>be done and has different dynamics/costs to CET</a:t>
            </a:r>
            <a:endParaRPr lang="en-AU" sz="1000" dirty="0"/>
          </a:p>
          <a:p>
            <a:r>
              <a:rPr lang="en-AU" dirty="0" err="1" smtClean="0"/>
              <a:t>Baseload</a:t>
            </a:r>
            <a:r>
              <a:rPr lang="en-AU" dirty="0" smtClean="0"/>
              <a:t>-Mid substitution not Peak</a:t>
            </a:r>
          </a:p>
          <a:p>
            <a:r>
              <a:rPr lang="en-AU" dirty="0" smtClean="0"/>
              <a:t>Fixing capital: Adjustment cost depends on speed of tax introduction</a:t>
            </a:r>
          </a:p>
          <a:p>
            <a:pPr lvl="1"/>
            <a:r>
              <a:rPr lang="en-AU" dirty="0" smtClean="0"/>
              <a:t>Inefficient capital allocation, merit order switching</a:t>
            </a:r>
          </a:p>
          <a:p>
            <a:pPr lvl="1"/>
            <a:r>
              <a:rPr lang="en-AU" dirty="0" smtClean="0"/>
              <a:t>Capital decommissioning</a:t>
            </a:r>
          </a:p>
          <a:p>
            <a:pPr lvl="1">
              <a:buNone/>
            </a:pPr>
            <a:endParaRPr lang="en-AU" dirty="0" smtClean="0"/>
          </a:p>
          <a:p>
            <a:pPr lvl="1"/>
            <a:endParaRPr lang="en-AU" dirty="0" smtClean="0"/>
          </a:p>
          <a:p>
            <a:pPr marL="0" indent="0">
              <a:buNone/>
            </a:pPr>
            <a:endParaRPr lang="en-AU" sz="1000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198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Possible further work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smtClean="0"/>
              <a:t>Simple international analysis</a:t>
            </a:r>
          </a:p>
          <a:p>
            <a:pPr lvl="1"/>
            <a:r>
              <a:rPr lang="en-AU" dirty="0" smtClean="0"/>
              <a:t>based on projected capital/fixed/variable costs</a:t>
            </a:r>
          </a:p>
          <a:p>
            <a:pPr lvl="1"/>
            <a:r>
              <a:rPr lang="en-AU" dirty="0" smtClean="0"/>
              <a:t>Compare economic costs with CET</a:t>
            </a:r>
            <a:endParaRPr lang="en-AU" dirty="0"/>
          </a:p>
          <a:p>
            <a:r>
              <a:rPr lang="en-AU" dirty="0" smtClean="0"/>
              <a:t>Figure out way of adjusting CET implementation to approximate detailed model</a:t>
            </a:r>
          </a:p>
          <a:p>
            <a:r>
              <a:rPr lang="en-AU" dirty="0" smtClean="0"/>
              <a:t>Intermittent generation</a:t>
            </a:r>
          </a:p>
          <a:p>
            <a:pPr lvl="1"/>
            <a:endParaRPr lang="en-AU" dirty="0" smtClean="0"/>
          </a:p>
          <a:p>
            <a:pPr marL="0" indent="0">
              <a:buNone/>
            </a:pPr>
            <a:endParaRPr lang="en-AU" sz="1000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33041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3095600"/>
          </a:xfrm>
        </p:spPr>
        <p:txBody>
          <a:bodyPr/>
          <a:lstStyle/>
          <a:p>
            <a:pPr algn="ctr"/>
            <a:r>
              <a:rPr lang="en-AU" dirty="0" smtClean="0"/>
              <a:t>Extra slides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sz="3200" dirty="0" smtClean="0"/>
              <a:t>Tony Wiskich</a:t>
            </a:r>
            <a:r>
              <a:rPr lang="en-AU" sz="3200" smtClean="0"/>
              <a:t/>
            </a:r>
            <a:br>
              <a:rPr lang="en-AU" sz="3200" smtClean="0"/>
            </a:br>
            <a:r>
              <a:rPr lang="en-AU" sz="3200" smtClean="0"/>
              <a:t>2013 </a:t>
            </a:r>
            <a:r>
              <a:rPr lang="en-AU" sz="3200" dirty="0" smtClean="0"/>
              <a:t>conference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26706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285720" y="285728"/>
          <a:ext cx="8572560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140348"/>
              </p:ext>
            </p:extLst>
          </p:nvPr>
        </p:nvGraphicFramePr>
        <p:xfrm>
          <a:off x="107504" y="116632"/>
          <a:ext cx="8784976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-99392"/>
            <a:ext cx="8229600" cy="1143000"/>
          </a:xfrm>
        </p:spPr>
        <p:txBody>
          <a:bodyPr/>
          <a:lstStyle/>
          <a:p>
            <a:r>
              <a:rPr lang="en-AU" dirty="0" smtClean="0"/>
              <a:t>Model basics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7253"/>
            <a:ext cx="8712968" cy="4525963"/>
          </a:xfrm>
        </p:spPr>
        <p:txBody>
          <a:bodyPr/>
          <a:lstStyle/>
          <a:p>
            <a:r>
              <a:rPr lang="en-AU" dirty="0" smtClean="0"/>
              <a:t>GTAP model made recursive through simple capital/investment dynamic</a:t>
            </a:r>
            <a:endParaRPr lang="en-AU" sz="200" dirty="0"/>
          </a:p>
          <a:p>
            <a:r>
              <a:rPr lang="en-AU" dirty="0" smtClean="0"/>
              <a:t>Single region, 8 sectors including electricity</a:t>
            </a:r>
          </a:p>
          <a:p>
            <a:pPr marL="0" indent="0">
              <a:buNone/>
            </a:pP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315510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3280524"/>
              </p:ext>
            </p:extLst>
          </p:nvPr>
        </p:nvGraphicFramePr>
        <p:xfrm>
          <a:off x="179512" y="260648"/>
          <a:ext cx="878497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0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615277"/>
              </p:ext>
            </p:extLst>
          </p:nvPr>
        </p:nvGraphicFramePr>
        <p:xfrm>
          <a:off x="179512" y="116632"/>
          <a:ext cx="871296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727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Electricity Structure Assumptions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Profit + Fixed + Variable Costs</a:t>
            </a:r>
          </a:p>
          <a:p>
            <a:r>
              <a:rPr lang="en-AU" dirty="0" smtClean="0"/>
              <a:t>Profit = Capital Cost (28%)</a:t>
            </a:r>
          </a:p>
          <a:p>
            <a:r>
              <a:rPr lang="en-AU" dirty="0" smtClean="0"/>
              <a:t>Fixed = Labour Cost (13%)</a:t>
            </a:r>
          </a:p>
          <a:p>
            <a:r>
              <a:rPr lang="en-AU" dirty="0" smtClean="0"/>
              <a:t>Variable = Intermediate (59%) (+ TAX)</a:t>
            </a:r>
          </a:p>
          <a:p>
            <a:r>
              <a:rPr lang="en-AU" dirty="0" smtClean="0"/>
              <a:t>Generators operate in a competitive electricity market similar to Australia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63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Base case assumptions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r>
              <a:rPr lang="en-AU" dirty="0" err="1"/>
              <a:t>Baseload</a:t>
            </a:r>
            <a:r>
              <a:rPr lang="en-AU" dirty="0"/>
              <a:t>, Mid and Peak </a:t>
            </a:r>
            <a:r>
              <a:rPr lang="en-AU" dirty="0" smtClean="0"/>
              <a:t>generation</a:t>
            </a:r>
          </a:p>
          <a:p>
            <a:r>
              <a:rPr lang="en-AU" dirty="0" smtClean="0"/>
              <a:t>Same rate of return on investment between generation types &amp; other sectors</a:t>
            </a:r>
          </a:p>
          <a:p>
            <a:r>
              <a:rPr lang="en-AU" dirty="0" smtClean="0"/>
              <a:t>Same Fixed Cost per MW (</a:t>
            </a:r>
            <a:r>
              <a:rPr lang="en-AU" dirty="0" err="1" smtClean="0"/>
              <a:t>MegaWatt</a:t>
            </a:r>
            <a:r>
              <a:rPr lang="en-AU" dirty="0" smtClean="0"/>
              <a:t>) Capacity</a:t>
            </a:r>
          </a:p>
          <a:p>
            <a:r>
              <a:rPr lang="en-AU" dirty="0" smtClean="0"/>
              <a:t>Same Variable costs structure</a:t>
            </a:r>
          </a:p>
          <a:p>
            <a:r>
              <a:rPr lang="en-AU" dirty="0" smtClean="0"/>
              <a:t>Small load shedding period (demand &gt; supply)</a:t>
            </a:r>
          </a:p>
          <a:p>
            <a:pPr lvl="1"/>
            <a:r>
              <a:rPr lang="en-AU" dirty="0" smtClean="0"/>
              <a:t>Approx 3 hours per year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1558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 flipH="1" flipV="1">
            <a:off x="-678693" y="3393281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57356" y="5927742"/>
            <a:ext cx="435771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57356" y="1214422"/>
            <a:ext cx="4357718" cy="250033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107785" y="4822041"/>
            <a:ext cx="221457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1857356" y="3714752"/>
            <a:ext cx="4357718" cy="158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28728" y="348829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M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1214414" y="10001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2M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6072198" y="59492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6444208" y="57510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Duration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928662" y="35716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Load</a:t>
            </a:r>
            <a:endParaRPr lang="en-AU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419872" y="274638"/>
            <a:ext cx="5266928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4A7F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en-AU" kern="0" dirty="0" smtClean="0"/>
              <a:t>Load duration curve</a:t>
            </a:r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198709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easury Corporate">
  <a:themeElements>
    <a:clrScheme name="Treasur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reasury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easu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Document_x0020_Description xmlns="ac06bdb5-d225-43c7-9e37-8115244999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47A663B8B4534EA702F307A3ACC0A1" ma:contentTypeVersion="1" ma:contentTypeDescription="Create a new document." ma:contentTypeScope="" ma:versionID="a9da01a12fe30fefae8af5517559edd0">
  <xsd:schema xmlns:xsd="http://www.w3.org/2001/XMLSchema" xmlns:xs="http://www.w3.org/2001/XMLSchema" xmlns:p="http://schemas.microsoft.com/office/2006/metadata/properties" xmlns:ns2="ac06bdb5-d225-43c7-9e37-8115244999a6" targetNamespace="http://schemas.microsoft.com/office/2006/metadata/properties" ma:root="true" ma:fieldsID="6c9f2fd1dbe6837b262ec72c602df838" ns2:_="">
    <xsd:import namespace="ac06bdb5-d225-43c7-9e37-8115244999a6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06bdb5-d225-43c7-9e37-8115244999a6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8" nillable="true" ma:displayName="Document Description" ma:internalName="Document_x0020_Description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2D11B3-EA84-4CF7-AD70-9AB5677BDE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00BCDD-3EF3-43BA-B124-BA2E87155827}">
  <ds:schemaRefs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c06bdb5-d225-43c7-9e37-8115244999a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88B8FE-3985-41A2-9E1B-6EB231596A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06bdb5-d225-43c7-9e37-8115244999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Treasury Corporate</Template>
  <TotalTime>15362</TotalTime>
  <Words>719</Words>
  <Application>Microsoft Office PowerPoint</Application>
  <PresentationFormat>On-screen Show (4:3)</PresentationFormat>
  <Paragraphs>231</Paragraphs>
  <Slides>34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Treasury Corporate</vt:lpstr>
      <vt:lpstr>Electricity in the GTAP model  Tony Wiskich National CGE Workshop 2013</vt:lpstr>
      <vt:lpstr>Background</vt:lpstr>
      <vt:lpstr>Motivation</vt:lpstr>
      <vt:lpstr>Model basics</vt:lpstr>
      <vt:lpstr>PowerPoint Presentation</vt:lpstr>
      <vt:lpstr>PowerPoint Presentation</vt:lpstr>
      <vt:lpstr>Electricity Structure Assumptions</vt:lpstr>
      <vt:lpstr>Base case assumptions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Base case assumptions/numbers</vt:lpstr>
      <vt:lpstr>Policy shock</vt:lpstr>
      <vt:lpstr>PowerPoint Presentation</vt:lpstr>
      <vt:lpstr>PowerPoint Presentation</vt:lpstr>
      <vt:lpstr>Back-of-envelope – ΔPrice</vt:lpstr>
      <vt:lpstr>PowerPoint Presentation</vt:lpstr>
      <vt:lpstr>Back-of-envelope - ΔGDP</vt:lpstr>
      <vt:lpstr>PowerPoint Presentation</vt:lpstr>
      <vt:lpstr>PowerPoint Presentation</vt:lpstr>
      <vt:lpstr>Fixed capital in generation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Summing up</vt:lpstr>
      <vt:lpstr>Possible further work</vt:lpstr>
      <vt:lpstr>Extra slides  Tony Wiskich 2013 conference</vt:lpstr>
      <vt:lpstr>PowerPoint Presentation</vt:lpstr>
      <vt:lpstr>PowerPoint Presentation</vt:lpstr>
    </vt:vector>
  </TitlesOfParts>
  <Company>Australian Government - The Treasury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Policy in TCGE an update</dc:title>
  <dc:creator>Hodges, Cedric</dc:creator>
  <cp:lastModifiedBy>Wiskich, Anthony</cp:lastModifiedBy>
  <cp:revision>104</cp:revision>
  <cp:lastPrinted>2013-10-03T07:01:55Z</cp:lastPrinted>
  <dcterms:created xsi:type="dcterms:W3CDTF">2011-11-07T06:23:02Z</dcterms:created>
  <dcterms:modified xsi:type="dcterms:W3CDTF">2013-10-03T07:02:00Z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0x010100F547A663B8B4534EA702F307A3ACC0A1</vt:lpwstr>
  </property>
  <property fmtid="{D5CDD505-2E9C-101B-9397-08002B2CF9AE}" pid="3" name="_AdHocReviewCycleID">
    <vt:i4>-1936305461</vt:i4>
  </property>
  <property fmtid="{D5CDD505-2E9C-101B-9397-08002B2CF9AE}" pid="4" name="_NewReviewCycle">
    <vt:lpwstr/>
  </property>
  <property fmtid="{D5CDD505-2E9C-101B-9397-08002B2CF9AE}" pid="5" name="_EmailSubject">
    <vt:lpwstr>National CGE Workshop: presentation slides</vt:lpwstr>
  </property>
  <property fmtid="{D5CDD505-2E9C-101B-9397-08002B2CF9AE}" pid="6" name="_AuthorEmail">
    <vt:lpwstr>Tony.Wiskich@TREASURY.GOV.AU</vt:lpwstr>
  </property>
  <property fmtid="{D5CDD505-2E9C-101B-9397-08002B2CF9AE}" pid="7" name="_AuthorEmailDisplayName">
    <vt:lpwstr>Wiskich, Tony</vt:lpwstr>
  </property>
  <property fmtid="{D5CDD505-2E9C-101B-9397-08002B2CF9AE}" pid="8" name="_PreviousAdHocReviewCycleID">
    <vt:i4>-1421865217</vt:i4>
  </property>
</Properties>
</file>